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1"/>
  </p:notesMasterIdLst>
  <p:handoutMasterIdLst>
    <p:handoutMasterId r:id="rId22"/>
  </p:handoutMasterIdLst>
  <p:sldIdLst>
    <p:sldId id="295" r:id="rId2"/>
    <p:sldId id="294" r:id="rId3"/>
    <p:sldId id="269" r:id="rId4"/>
    <p:sldId id="287" r:id="rId5"/>
    <p:sldId id="258" r:id="rId6"/>
    <p:sldId id="286" r:id="rId7"/>
    <p:sldId id="270" r:id="rId8"/>
    <p:sldId id="303" r:id="rId9"/>
    <p:sldId id="305" r:id="rId10"/>
    <p:sldId id="304" r:id="rId11"/>
    <p:sldId id="296" r:id="rId12"/>
    <p:sldId id="309" r:id="rId13"/>
    <p:sldId id="308" r:id="rId14"/>
    <p:sldId id="307" r:id="rId15"/>
    <p:sldId id="311" r:id="rId16"/>
    <p:sldId id="299" r:id="rId17"/>
    <p:sldId id="298" r:id="rId18"/>
    <p:sldId id="291"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AF15D1-702C-449F-96EC-8C120DB60187}">
          <p14:sldIdLst>
            <p14:sldId id="295"/>
            <p14:sldId id="294"/>
            <p14:sldId id="269"/>
            <p14:sldId id="287"/>
            <p14:sldId id="258"/>
            <p14:sldId id="286"/>
            <p14:sldId id="270"/>
            <p14:sldId id="303"/>
            <p14:sldId id="305"/>
            <p14:sldId id="304"/>
            <p14:sldId id="296"/>
            <p14:sldId id="309"/>
            <p14:sldId id="308"/>
            <p14:sldId id="307"/>
            <p14:sldId id="311"/>
            <p14:sldId id="299"/>
            <p14:sldId id="298"/>
            <p14:sldId id="291"/>
            <p14:sldId id="2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5" d="100"/>
          <a:sy n="115" d="100"/>
        </p:scale>
        <p:origin x="372" y="12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12/16/2020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12/16/2020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a:fillRect/>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en-US"/>
          </a:p>
        </p:txBody>
      </p:sp>
      <p:sp>
        <p:nvSpPr>
          <p:cNvPr id="15" name="Picture Placeholder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en-US"/>
          </a:p>
        </p:txBody>
      </p:sp>
      <p:sp>
        <p:nvSpPr>
          <p:cNvPr id="19" name="Picture Placeholder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20" name="Text Placeholder 16"/>
          <p:cNvSpPr>
            <a:spLocks noGrp="1"/>
          </p:cNvSpPr>
          <p:nvPr>
            <p:ph type="body" sz="quarter" idx="16"/>
          </p:nvPr>
        </p:nvSpPr>
        <p:spPr>
          <a:xfrm>
            <a:off x="5566714"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en-US"/>
          </a:p>
        </p:txBody>
      </p:sp>
      <p:sp>
        <p:nvSpPr>
          <p:cNvPr id="15" name="Picture Placeholder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en-US"/>
          </a:p>
        </p:txBody>
      </p:sp>
      <p:sp>
        <p:nvSpPr>
          <p:cNvPr id="19" name="Picture Placeholder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2" name="Freeform 5"/>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en-US"/>
          </a:p>
        </p:txBody>
      </p:sp>
      <p:sp>
        <p:nvSpPr>
          <p:cNvPr id="13" name="Picture Placeholder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8" name="Freeform 5"/>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en-US"/>
          </a:p>
        </p:txBody>
      </p:sp>
      <p:sp>
        <p:nvSpPr>
          <p:cNvPr id="9" name="Picture Placeholder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0" name="Freeform 5"/>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en-US"/>
          </a:p>
        </p:txBody>
      </p:sp>
      <p:sp>
        <p:nvSpPr>
          <p:cNvPr id="11" name="Picture Placeholder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en-US"/>
          </a:p>
        </p:txBody>
      </p:sp>
      <p:sp>
        <p:nvSpPr>
          <p:cNvPr id="13" name="Picture Placeholder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en-US"/>
          </a:p>
        </p:txBody>
      </p:sp>
      <p:sp>
        <p:nvSpPr>
          <p:cNvPr id="15" name="Picture Placeholder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0" name="Freeform 5"/>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en-US"/>
          </a:p>
        </p:txBody>
      </p:sp>
      <p:sp>
        <p:nvSpPr>
          <p:cNvPr id="21" name="Picture Placeholder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a:fillRect/>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C8593D-7C47-471E-A8DF-97AC4FFD13F5}"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12/16/2020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C8593D-7C47-471E-A8DF-97AC4FFD13F5}" type="datetimeFigureOut">
              <a:rPr lang="en-US" smtClean="0"/>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t>12/16/2020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
        <p:nvSpPr>
          <p:cNvPr id="8" name="Freeform 5"/>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lstStyle/>
          <a:p>
            <a:endParaRPr lang="en-US"/>
          </a:p>
        </p:txBody>
      </p:sp>
      <p:sp>
        <p:nvSpPr>
          <p:cNvPr id="12" name="Picture Placeholder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a:fillRect/>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000">
                <a:solidFill>
                  <a:schemeClr val="tx1"/>
                </a:solidFill>
              </a:defRPr>
            </a:lvl1pPr>
          </a:lstStyle>
          <a:p>
            <a:fld id="{7FC8593D-7C47-471E-A8DF-97AC4FFD13F5}" type="datetimeFigureOut">
              <a:rPr lang="en-US" smtClean="0"/>
              <a:t>12/16/2020</a:t>
            </a:fld>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000">
                <a:solidFill>
                  <a:schemeClr val="tx1"/>
                </a:solidFill>
              </a:defRPr>
            </a:lvl1pPr>
          </a:lstStyle>
          <a:p>
            <a:fld id="{289D71E3-7D81-4C24-B9D8-6B108755C6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3500"/>
            <a:ext cx="9237345" cy="1238250"/>
          </a:xfrm>
        </p:spPr>
        <p:txBody>
          <a:bodyPr>
            <a:normAutofit fontScale="90000"/>
          </a:bodyPr>
          <a:lstStyle/>
          <a:p>
            <a:pPr algn="ctr"/>
            <a:r>
              <a:rPr lang="en-US" dirty="0" err="1" smtClean="0">
                <a:solidFill>
                  <a:srgbClr val="FF0000"/>
                </a:solidFill>
              </a:rPr>
              <a:t>CHUYÊN ĐỀ :</a:t>
            </a:r>
            <a:br>
              <a:rPr lang="en-US" dirty="0" err="1" smtClean="0">
                <a:solidFill>
                  <a:srgbClr val="FF0000"/>
                </a:solidFill>
              </a:rPr>
            </a:br>
            <a:r>
              <a:rPr lang="en-US" dirty="0" err="1" smtClean="0">
                <a:solidFill>
                  <a:srgbClr val="FF0000"/>
                </a:solidFill>
              </a:rPr>
              <a:t>Giáo</a:t>
            </a:r>
            <a:r>
              <a:rPr lang="en-US" dirty="0" smtClean="0">
                <a:solidFill>
                  <a:srgbClr val="FF0000"/>
                </a:solidFill>
              </a:rPr>
              <a:t> </a:t>
            </a:r>
            <a:r>
              <a:rPr lang="en-US" dirty="0" err="1" smtClean="0">
                <a:solidFill>
                  <a:srgbClr val="FF0000"/>
                </a:solidFill>
              </a:rPr>
              <a:t>Dục</a:t>
            </a:r>
            <a:r>
              <a:rPr lang="en-US" dirty="0" smtClean="0">
                <a:solidFill>
                  <a:srgbClr val="FF0000"/>
                </a:solidFill>
              </a:rPr>
              <a:t> </a:t>
            </a:r>
            <a:r>
              <a:rPr lang="en-US" dirty="0" err="1" smtClean="0">
                <a:solidFill>
                  <a:srgbClr val="FF0000"/>
                </a:solidFill>
              </a:rPr>
              <a:t>Giới</a:t>
            </a:r>
            <a:r>
              <a:rPr lang="en-US" dirty="0" smtClean="0">
                <a:solidFill>
                  <a:srgbClr val="FF0000"/>
                </a:solidFill>
              </a:rPr>
              <a:t> </a:t>
            </a:r>
            <a:r>
              <a:rPr lang="en-US" dirty="0" err="1" smtClean="0">
                <a:solidFill>
                  <a:srgbClr val="FF0000"/>
                </a:solidFill>
              </a:rPr>
              <a:t>Tính</a:t>
            </a:r>
            <a:r>
              <a:rPr lang="en-US" dirty="0" smtClean="0">
                <a:solidFill>
                  <a:srgbClr val="FF0000"/>
                </a:solidFill>
              </a:rPr>
              <a:t> </a:t>
            </a:r>
            <a:r>
              <a:rPr lang="en-US" dirty="0" err="1" smtClean="0">
                <a:solidFill>
                  <a:srgbClr val="FF0000"/>
                </a:solidFill>
              </a:rPr>
              <a:t>Tuổi</a:t>
            </a:r>
            <a:r>
              <a:rPr lang="en-US" dirty="0" smtClean="0">
                <a:solidFill>
                  <a:srgbClr val="FF0000"/>
                </a:solidFill>
              </a:rPr>
              <a:t> </a:t>
            </a:r>
            <a:r>
              <a:rPr lang="en-US" dirty="0" err="1" smtClean="0">
                <a:solidFill>
                  <a:srgbClr val="FF0000"/>
                </a:solidFill>
              </a:rPr>
              <a:t>Dậy</a:t>
            </a:r>
            <a:r>
              <a:rPr lang="en-US" dirty="0" smtClean="0">
                <a:solidFill>
                  <a:srgbClr val="FF0000"/>
                </a:solidFill>
              </a:rPr>
              <a:t> </a:t>
            </a:r>
            <a:r>
              <a:rPr lang="en-US" dirty="0" err="1" smtClean="0">
                <a:solidFill>
                  <a:srgbClr val="FF0000"/>
                </a:solidFill>
              </a:rPr>
              <a:t>Thì</a:t>
            </a:r>
          </a:p>
        </p:txBody>
      </p:sp>
      <p:sp>
        <p:nvSpPr>
          <p:cNvPr id="3" name="Subtitle 2"/>
          <p:cNvSpPr>
            <a:spLocks noGrp="1"/>
          </p:cNvSpPr>
          <p:nvPr>
            <p:ph type="subTitle" idx="1"/>
          </p:nvPr>
        </p:nvSpPr>
        <p:spPr>
          <a:xfrm>
            <a:off x="609600" y="1524000"/>
            <a:ext cx="9977755" cy="2124710"/>
          </a:xfrm>
        </p:spPr>
        <p:txBody>
          <a:bodyPr>
            <a:noAutofit/>
          </a:bodyPr>
          <a:lstStyle/>
          <a:p>
            <a:r>
              <a:rPr lang="en-US" sz="3000" dirty="0" smtClean="0">
                <a:solidFill>
                  <a:schemeClr val="tx1"/>
                </a:solidFill>
              </a:rPr>
              <a:t>Những </a:t>
            </a:r>
            <a:r>
              <a:rPr lang="en-US" sz="3000" dirty="0" err="1" smtClean="0">
                <a:solidFill>
                  <a:schemeClr val="tx1"/>
                </a:solidFill>
              </a:rPr>
              <a:t>kiến</a:t>
            </a:r>
            <a:r>
              <a:rPr lang="en-US" sz="3000" dirty="0" smtClean="0">
                <a:solidFill>
                  <a:schemeClr val="tx1"/>
                </a:solidFill>
              </a:rPr>
              <a:t> </a:t>
            </a:r>
            <a:r>
              <a:rPr lang="en-US" sz="3000" dirty="0" err="1" smtClean="0">
                <a:solidFill>
                  <a:schemeClr val="tx1"/>
                </a:solidFill>
              </a:rPr>
              <a:t>thức</a:t>
            </a:r>
            <a:r>
              <a:rPr lang="en-US" sz="3000" dirty="0" smtClean="0">
                <a:solidFill>
                  <a:schemeClr val="tx1"/>
                </a:solidFill>
              </a:rPr>
              <a:t> </a:t>
            </a:r>
            <a:r>
              <a:rPr lang="en-US" sz="3000" dirty="0" err="1" smtClean="0">
                <a:solidFill>
                  <a:schemeClr val="tx1"/>
                </a:solidFill>
              </a:rPr>
              <a:t>cơ</a:t>
            </a:r>
            <a:r>
              <a:rPr lang="en-US" sz="3000" dirty="0" smtClean="0">
                <a:solidFill>
                  <a:schemeClr val="tx1"/>
                </a:solidFill>
              </a:rPr>
              <a:t> </a:t>
            </a:r>
            <a:r>
              <a:rPr lang="en-US" sz="3000" dirty="0" err="1" smtClean="0">
                <a:solidFill>
                  <a:schemeClr val="tx1"/>
                </a:solidFill>
              </a:rPr>
              <a:t>bản</a:t>
            </a:r>
            <a:r>
              <a:rPr lang="en-US" sz="3000" dirty="0" smtClean="0">
                <a:solidFill>
                  <a:schemeClr val="tx1"/>
                </a:solidFill>
              </a:rPr>
              <a:t> </a:t>
            </a:r>
            <a:r>
              <a:rPr lang="en-US" sz="3000" dirty="0" err="1" smtClean="0">
                <a:solidFill>
                  <a:schemeClr val="tx1"/>
                </a:solidFill>
              </a:rPr>
              <a:t>về</a:t>
            </a:r>
            <a:r>
              <a:rPr lang="en-US" sz="3000" dirty="0" smtClean="0">
                <a:solidFill>
                  <a:schemeClr val="tx1"/>
                </a:solidFill>
              </a:rPr>
              <a:t> </a:t>
            </a:r>
            <a:r>
              <a:rPr lang="en-US" sz="3000" dirty="0" err="1" smtClean="0">
                <a:solidFill>
                  <a:schemeClr val="tx1"/>
                </a:solidFill>
              </a:rPr>
              <a:t>sự</a:t>
            </a:r>
            <a:r>
              <a:rPr lang="en-US" sz="3000" dirty="0" smtClean="0">
                <a:solidFill>
                  <a:schemeClr val="tx1"/>
                </a:solidFill>
              </a:rPr>
              <a:t> </a:t>
            </a:r>
            <a:r>
              <a:rPr lang="en-US" sz="3000" dirty="0" err="1" smtClean="0">
                <a:solidFill>
                  <a:schemeClr val="tx1"/>
                </a:solidFill>
              </a:rPr>
              <a:t>thay</a:t>
            </a:r>
            <a:r>
              <a:rPr lang="en-US" sz="3000" dirty="0" smtClean="0">
                <a:solidFill>
                  <a:schemeClr val="tx1"/>
                </a:solidFill>
              </a:rPr>
              <a:t> </a:t>
            </a:r>
            <a:r>
              <a:rPr lang="en-US" sz="3000" dirty="0" err="1" smtClean="0">
                <a:solidFill>
                  <a:schemeClr val="tx1"/>
                </a:solidFill>
              </a:rPr>
              <a:t>đổi</a:t>
            </a:r>
            <a:r>
              <a:rPr lang="en-US" sz="3000" dirty="0" smtClean="0">
                <a:solidFill>
                  <a:schemeClr val="tx1"/>
                </a:solidFill>
              </a:rPr>
              <a:t> </a:t>
            </a:r>
            <a:r>
              <a:rPr lang="en-US" sz="3000" dirty="0" err="1" smtClean="0">
                <a:solidFill>
                  <a:schemeClr val="tx1"/>
                </a:solidFill>
              </a:rPr>
              <a:t>cơ</a:t>
            </a:r>
            <a:r>
              <a:rPr lang="en-US" sz="3000" dirty="0" smtClean="0">
                <a:solidFill>
                  <a:schemeClr val="tx1"/>
                </a:solidFill>
              </a:rPr>
              <a:t> </a:t>
            </a:r>
            <a:r>
              <a:rPr lang="en-US" sz="3000" dirty="0" err="1" smtClean="0">
                <a:solidFill>
                  <a:schemeClr val="tx1"/>
                </a:solidFill>
              </a:rPr>
              <a:t>thể</a:t>
            </a:r>
            <a:r>
              <a:rPr lang="en-US" sz="3000" dirty="0" smtClean="0">
                <a:solidFill>
                  <a:schemeClr val="tx1"/>
                </a:solidFill>
              </a:rPr>
              <a:t> và </a:t>
            </a:r>
            <a:r>
              <a:rPr lang="en-US" sz="3000" dirty="0" err="1" smtClean="0">
                <a:solidFill>
                  <a:schemeClr val="tx1"/>
                </a:solidFill>
              </a:rPr>
              <a:t>tâm</a:t>
            </a:r>
            <a:r>
              <a:rPr lang="en-US" sz="3000" dirty="0" smtClean="0">
                <a:solidFill>
                  <a:schemeClr val="tx1"/>
                </a:solidFill>
              </a:rPr>
              <a:t> </a:t>
            </a:r>
            <a:r>
              <a:rPr lang="en-US" sz="3000" dirty="0" err="1" smtClean="0">
                <a:solidFill>
                  <a:schemeClr val="tx1"/>
                </a:solidFill>
              </a:rPr>
              <a:t>sinh</a:t>
            </a:r>
            <a:r>
              <a:rPr lang="en-US" sz="3000" dirty="0" smtClean="0">
                <a:solidFill>
                  <a:schemeClr val="tx1"/>
                </a:solidFill>
              </a:rPr>
              <a:t> </a:t>
            </a:r>
            <a:r>
              <a:rPr lang="en-US" sz="3000" dirty="0" err="1" smtClean="0">
                <a:solidFill>
                  <a:schemeClr val="tx1"/>
                </a:solidFill>
              </a:rPr>
              <a:t>lý</a:t>
            </a:r>
            <a:r>
              <a:rPr lang="en-US" sz="3000" dirty="0" smtClean="0">
                <a:solidFill>
                  <a:schemeClr val="tx1"/>
                </a:solidFill>
              </a:rPr>
              <a:t> của các </a:t>
            </a:r>
            <a:r>
              <a:rPr lang="en-US" sz="3000" dirty="0" err="1" smtClean="0">
                <a:solidFill>
                  <a:schemeClr val="tx1"/>
                </a:solidFill>
              </a:rPr>
              <a:t>bạn</a:t>
            </a:r>
            <a:r>
              <a:rPr lang="en-US" sz="3000" dirty="0" smtClean="0">
                <a:solidFill>
                  <a:schemeClr val="tx1"/>
                </a:solidFill>
              </a:rPr>
              <a:t> </a:t>
            </a:r>
            <a:r>
              <a:rPr lang="en-US" sz="3000" dirty="0" err="1" smtClean="0">
                <a:solidFill>
                  <a:schemeClr val="tx1"/>
                </a:solidFill>
              </a:rPr>
              <a:t>tuổi</a:t>
            </a:r>
            <a:r>
              <a:rPr lang="en-US" sz="3000" dirty="0" smtClean="0">
                <a:solidFill>
                  <a:schemeClr val="tx1"/>
                </a:solidFill>
              </a:rPr>
              <a:t> teens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315"/>
            <a:ext cx="3956685" cy="1082675"/>
          </a:xfrm>
        </p:spPr>
        <p:txBody>
          <a:bodyPr/>
          <a:lstStyle/>
          <a:p>
            <a:r>
              <a:rPr lang="en-US">
                <a:solidFill>
                  <a:srgbClr val="FF0000"/>
                </a:solidFill>
                <a:sym typeface="+mn-ea"/>
              </a:rPr>
              <a:t>2. Tâm lý tuổi dậy thì </a:t>
            </a:r>
            <a:br>
              <a:rPr lang="en-US">
                <a:solidFill>
                  <a:srgbClr val="FF0000"/>
                </a:solidFill>
                <a:sym typeface="+mn-ea"/>
              </a:rPr>
            </a:br>
            <a:endParaRPr lang="en-US"/>
          </a:p>
        </p:txBody>
      </p:sp>
      <p:sp>
        <p:nvSpPr>
          <p:cNvPr id="3" name="Content Placeholder 2"/>
          <p:cNvSpPr>
            <a:spLocks noGrp="1"/>
          </p:cNvSpPr>
          <p:nvPr>
            <p:ph idx="1"/>
          </p:nvPr>
        </p:nvSpPr>
        <p:spPr>
          <a:xfrm>
            <a:off x="165735" y="723900"/>
            <a:ext cx="11688445" cy="4593590"/>
          </a:xfrm>
        </p:spPr>
        <p:txBody>
          <a:bodyPr>
            <a:normAutofit fontScale="32500" lnSpcReduction="10000"/>
          </a:bodyPr>
          <a:lstStyle/>
          <a:p>
            <a:r>
              <a:rPr lang="en-US" sz="12000">
                <a:latin typeface="Times New Roman" panose="02020603050405020304" charset="0"/>
                <a:cs typeface="Times New Roman" panose="02020603050405020304" charset="0"/>
              </a:rPr>
              <a:t>Sau 10 tuổi các bạn  có nhận thức mơ hồ về giới tính cũng như sự hấp dẫn giới tính, bắt đầu thấy tò mò mối quan hệ giữa hai giới.</a:t>
            </a:r>
          </a:p>
          <a:p>
            <a:r>
              <a:rPr lang="en-US" sz="12000">
                <a:latin typeface="Times New Roman" panose="02020603050405020304" charset="0"/>
                <a:cs typeface="Times New Roman" panose="02020603050405020304" charset="0"/>
              </a:rPr>
              <a:t>Từ 14 – 15 tuổi trở đi, đầu nảy sinh tình cảm với bạn khác giới. Chỉ cần một bạn trai học giỏi, một bạn gái có mái tóc dài, một anh chàng học giỏi, anh chàng đẹp trai … là có thể rung động và dễ dàng đánh đồng những rung động đầu đời của mình thành tình yêu. </a:t>
            </a:r>
          </a:p>
          <a:p>
            <a:r>
              <a:rPr lang="en-US" sz="12000">
                <a:latin typeface="Times New Roman" panose="02020603050405020304" charset="0"/>
                <a:cs typeface="Times New Roman" panose="02020603050405020304" charset="0"/>
              </a:rPr>
              <a:t>Tuy nhiên, vì cảm xúc và nhận thức chưa chín chắn, chưa ổn định nên tình cảm rất dễ thay đổi, hôm nay thích anh chàng đẹp trai, học giỏi  nhưng lập tức ngày mai đã quay sang thích anh khác có tài ca hát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31080" y="153035"/>
            <a:ext cx="7360285" cy="1082675"/>
          </a:xfrm>
        </p:spPr>
        <p:txBody>
          <a:bodyPr/>
          <a:lstStyle/>
          <a:p>
            <a:r>
              <a:rPr lang="en-US" sz="3500">
                <a:solidFill>
                  <a:srgbClr val="FF0000"/>
                </a:solidFill>
              </a:rPr>
              <a:t>3. Những khó khăn về tâm lý tuổi dậy thì</a:t>
            </a:r>
          </a:p>
        </p:txBody>
      </p:sp>
      <p:sp>
        <p:nvSpPr>
          <p:cNvPr id="4" name="Text Box 3"/>
          <p:cNvSpPr txBox="1"/>
          <p:nvPr/>
        </p:nvSpPr>
        <p:spPr>
          <a:xfrm>
            <a:off x="4831080" y="1104900"/>
            <a:ext cx="6370955" cy="2476500"/>
          </a:xfrm>
          <a:prstGeom prst="rect">
            <a:avLst/>
          </a:prstGeom>
          <a:noFill/>
        </p:spPr>
        <p:txBody>
          <a:bodyPr wrap="square" rtlCol="0" anchor="t">
            <a:spAutoFit/>
          </a:bodyPr>
          <a:lstStyle/>
          <a:p>
            <a:r>
              <a:rPr lang="en-US" sz="3500">
                <a:solidFill>
                  <a:srgbClr val="FF0000"/>
                </a:solidFill>
                <a:latin typeface="Times New Roman" panose="02020603050405020304" charset="0"/>
                <a:cs typeface="Times New Roman" panose="02020603050405020304" charset="0"/>
              </a:rPr>
              <a:t>● Tâm lý thất thường:</a:t>
            </a:r>
          </a:p>
          <a:p>
            <a:r>
              <a:rPr lang="en-US" sz="3000">
                <a:latin typeface="Times New Roman" panose="02020603050405020304" charset="0"/>
                <a:cs typeface="Times New Roman" panose="02020603050405020304" charset="0"/>
              </a:rPr>
              <a:t>* Tress và trầm cảm</a:t>
            </a:r>
          </a:p>
          <a:p>
            <a:r>
              <a:rPr lang="en-US" sz="3000">
                <a:latin typeface="Times New Roman" panose="02020603050405020304" charset="0"/>
                <a:cs typeface="Times New Roman" panose="02020603050405020304" charset="0"/>
              </a:rPr>
              <a:t>* Rối loạn cảm xúc</a:t>
            </a:r>
          </a:p>
          <a:p>
            <a:r>
              <a:rPr lang="en-US" sz="3000">
                <a:latin typeface="Times New Roman" panose="02020603050405020304" charset="0"/>
                <a:cs typeface="Times New Roman" panose="02020603050405020304" charset="0"/>
              </a:rPr>
              <a:t>* Hoang tưởng</a:t>
            </a:r>
          </a:p>
          <a:p>
            <a:r>
              <a:rPr lang="en-US" sz="3000">
                <a:latin typeface="Times New Roman" panose="02020603050405020304" charset="0"/>
                <a:cs typeface="Times New Roman" panose="02020603050405020304" charset="0"/>
              </a:rPr>
              <a:t>* Rối loạn tâm lý và hành vi</a:t>
            </a:r>
          </a:p>
        </p:txBody>
      </p:sp>
      <p:pic>
        <p:nvPicPr>
          <p:cNvPr id="5" name="Content Placeholder 4" descr="images (4)"/>
          <p:cNvPicPr>
            <a:picLocks noGrp="1" noChangeAspect="1"/>
          </p:cNvPicPr>
          <p:nvPr>
            <p:ph idx="1"/>
          </p:nvPr>
        </p:nvPicPr>
        <p:blipFill>
          <a:blip r:embed="rId2"/>
          <a:stretch>
            <a:fillRect/>
          </a:stretch>
        </p:blipFill>
        <p:spPr>
          <a:xfrm>
            <a:off x="-635" y="0"/>
            <a:ext cx="4831715" cy="51777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ox(in)">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31080" y="153035"/>
            <a:ext cx="7360285" cy="1082675"/>
          </a:xfrm>
        </p:spPr>
        <p:txBody>
          <a:bodyPr/>
          <a:lstStyle/>
          <a:p>
            <a:r>
              <a:rPr lang="en-US" sz="3500">
                <a:solidFill>
                  <a:srgbClr val="FF0000"/>
                </a:solidFill>
              </a:rPr>
              <a:t>3. Những khó khăn về tâm lý tuổi dậy thì</a:t>
            </a:r>
          </a:p>
        </p:txBody>
      </p:sp>
      <p:sp>
        <p:nvSpPr>
          <p:cNvPr id="4" name="Text Box 3"/>
          <p:cNvSpPr txBox="1"/>
          <p:nvPr/>
        </p:nvSpPr>
        <p:spPr>
          <a:xfrm>
            <a:off x="4831080" y="1104900"/>
            <a:ext cx="6370955" cy="3399790"/>
          </a:xfrm>
          <a:prstGeom prst="rect">
            <a:avLst/>
          </a:prstGeom>
          <a:noFill/>
        </p:spPr>
        <p:txBody>
          <a:bodyPr wrap="square" rtlCol="0" anchor="t">
            <a:spAutoFit/>
          </a:bodyPr>
          <a:lstStyle/>
          <a:p>
            <a:r>
              <a:rPr lang="en-US" sz="3500">
                <a:solidFill>
                  <a:srgbClr val="FF0000"/>
                </a:solidFill>
                <a:latin typeface="Times New Roman" panose="02020603050405020304" charset="0"/>
                <a:cs typeface="Times New Roman" panose="02020603050405020304" charset="0"/>
              </a:rPr>
              <a:t>● Tâm lý thất thường:</a:t>
            </a:r>
          </a:p>
          <a:p>
            <a:r>
              <a:rPr lang="en-US" sz="3000">
                <a:latin typeface="Times New Roman" panose="02020603050405020304" charset="0"/>
                <a:cs typeface="Times New Roman" panose="02020603050405020304" charset="0"/>
              </a:rPr>
              <a:t>* Tress và trầm cảm</a:t>
            </a:r>
          </a:p>
          <a:p>
            <a:r>
              <a:rPr lang="en-US" sz="3000">
                <a:latin typeface="Times New Roman" panose="02020603050405020304" charset="0"/>
                <a:cs typeface="Times New Roman" panose="02020603050405020304" charset="0"/>
              </a:rPr>
              <a:t>- Do áp lực học tập, gia đình, bạn bè</a:t>
            </a:r>
          </a:p>
          <a:p>
            <a:r>
              <a:rPr lang="en-US" sz="3000">
                <a:latin typeface="Times New Roman" panose="02020603050405020304" charset="0"/>
                <a:cs typeface="Times New Roman" panose="02020603050405020304" charset="0"/>
              </a:rPr>
              <a:t>- Mặc cảm về vóc dáng ..</a:t>
            </a:r>
          </a:p>
          <a:p>
            <a:r>
              <a:rPr lang="en-US" sz="3000">
                <a:latin typeface="Times New Roman" panose="02020603050405020304" charset="0"/>
                <a:cs typeface="Times New Roman" panose="02020603050405020304" charset="0"/>
              </a:rPr>
              <a:t>--&gt; Mệt mỏi, căng thẳng , lo âu , sống trong thế giới ảo</a:t>
            </a:r>
          </a:p>
          <a:p>
            <a:r>
              <a:rPr lang="en-US" sz="3000">
                <a:latin typeface="Times New Roman" panose="02020603050405020304" charset="0"/>
                <a:cs typeface="Times New Roman" panose="02020603050405020304" charset="0"/>
              </a:rPr>
              <a:t>--&gt;  Kết quả học tập giảm sút </a:t>
            </a:r>
          </a:p>
        </p:txBody>
      </p:sp>
      <p:pic>
        <p:nvPicPr>
          <p:cNvPr id="5" name="Content Placeholder 4" descr="images (4)"/>
          <p:cNvPicPr>
            <a:picLocks noGrp="1" noChangeAspect="1"/>
          </p:cNvPicPr>
          <p:nvPr>
            <p:ph idx="1"/>
          </p:nvPr>
        </p:nvPicPr>
        <p:blipFill>
          <a:blip r:embed="rId2"/>
          <a:stretch>
            <a:fillRect/>
          </a:stretch>
        </p:blipFill>
        <p:spPr>
          <a:xfrm>
            <a:off x="-635" y="0"/>
            <a:ext cx="4831715" cy="51777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ox(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ox(in)">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ox(in)">
                                      <p:cBhvr>
                                        <p:cTn id="2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31080" y="153035"/>
            <a:ext cx="7360285" cy="1082675"/>
          </a:xfrm>
        </p:spPr>
        <p:txBody>
          <a:bodyPr/>
          <a:lstStyle/>
          <a:p>
            <a:r>
              <a:rPr lang="en-US" sz="3500">
                <a:solidFill>
                  <a:srgbClr val="FF0000"/>
                </a:solidFill>
              </a:rPr>
              <a:t>3. Những khó khăn về tâm lý tuổi dậy thì</a:t>
            </a:r>
          </a:p>
        </p:txBody>
      </p:sp>
      <p:sp>
        <p:nvSpPr>
          <p:cNvPr id="4" name="Text Box 3"/>
          <p:cNvSpPr txBox="1"/>
          <p:nvPr/>
        </p:nvSpPr>
        <p:spPr>
          <a:xfrm>
            <a:off x="4831080" y="1104900"/>
            <a:ext cx="6370955" cy="3399790"/>
          </a:xfrm>
          <a:prstGeom prst="rect">
            <a:avLst/>
          </a:prstGeom>
          <a:noFill/>
        </p:spPr>
        <p:txBody>
          <a:bodyPr wrap="square" rtlCol="0" anchor="t">
            <a:spAutoFit/>
          </a:bodyPr>
          <a:lstStyle/>
          <a:p>
            <a:r>
              <a:rPr lang="en-US" sz="3500">
                <a:solidFill>
                  <a:srgbClr val="FF0000"/>
                </a:solidFill>
                <a:latin typeface="Times New Roman" panose="02020603050405020304" charset="0"/>
                <a:cs typeface="Times New Roman" panose="02020603050405020304" charset="0"/>
              </a:rPr>
              <a:t>● Tâm lý thất thường:</a:t>
            </a:r>
          </a:p>
          <a:p>
            <a:r>
              <a:rPr lang="en-US" sz="3000">
                <a:latin typeface="Times New Roman" panose="02020603050405020304" charset="0"/>
                <a:cs typeface="Times New Roman" panose="02020603050405020304" charset="0"/>
              </a:rPr>
              <a:t>* Tress và trầm cảm</a:t>
            </a:r>
          </a:p>
          <a:p>
            <a:r>
              <a:rPr lang="en-US" sz="3000">
                <a:latin typeface="Times New Roman" panose="02020603050405020304" charset="0"/>
                <a:cs typeface="Times New Roman" panose="02020603050405020304" charset="0"/>
              </a:rPr>
              <a:t>* Rối loạn cảm xúc</a:t>
            </a:r>
          </a:p>
          <a:p>
            <a:r>
              <a:rPr lang="en-US" sz="3000">
                <a:latin typeface="Times New Roman" panose="02020603050405020304" charset="0"/>
                <a:cs typeface="Times New Roman" panose="02020603050405020304" charset="0"/>
              </a:rPr>
              <a:t>- Vui buồn </a:t>
            </a:r>
          </a:p>
          <a:p>
            <a:r>
              <a:rPr lang="en-US" sz="3000">
                <a:latin typeface="Times New Roman" panose="02020603050405020304" charset="0"/>
                <a:cs typeface="Times New Roman" panose="02020603050405020304" charset="0"/>
              </a:rPr>
              <a:t>- Chán ăn, mất ngủ , mất tập trung, hay quên, dễ bị sốc khi bị trêu ghẹo...</a:t>
            </a:r>
          </a:p>
          <a:p>
            <a:endParaRPr lang="en-US" sz="3000">
              <a:latin typeface="Times New Roman" panose="02020603050405020304" charset="0"/>
              <a:cs typeface="Times New Roman" panose="02020603050405020304" charset="0"/>
            </a:endParaRPr>
          </a:p>
        </p:txBody>
      </p:sp>
      <p:pic>
        <p:nvPicPr>
          <p:cNvPr id="5" name="Content Placeholder 4" descr="images (4)"/>
          <p:cNvPicPr>
            <a:picLocks noGrp="1" noChangeAspect="1"/>
          </p:cNvPicPr>
          <p:nvPr>
            <p:ph idx="1"/>
          </p:nvPr>
        </p:nvPicPr>
        <p:blipFill>
          <a:blip r:embed="rId2"/>
          <a:stretch>
            <a:fillRect/>
          </a:stretch>
        </p:blipFill>
        <p:spPr>
          <a:xfrm>
            <a:off x="-635" y="0"/>
            <a:ext cx="4831715" cy="51777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ox(in)">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ox(in)">
                                      <p:cBhvr>
                                        <p:cTn id="12" dur="2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ox(in)">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31080" y="153035"/>
            <a:ext cx="7360285" cy="1082675"/>
          </a:xfrm>
        </p:spPr>
        <p:txBody>
          <a:bodyPr/>
          <a:lstStyle/>
          <a:p>
            <a:r>
              <a:rPr lang="en-US" sz="3500">
                <a:solidFill>
                  <a:srgbClr val="FF0000"/>
                </a:solidFill>
              </a:rPr>
              <a:t>3. Những khó khăn về tâm lý tuổi dậy thì</a:t>
            </a:r>
          </a:p>
        </p:txBody>
      </p:sp>
      <p:sp>
        <p:nvSpPr>
          <p:cNvPr id="4" name="Text Box 3"/>
          <p:cNvSpPr txBox="1"/>
          <p:nvPr/>
        </p:nvSpPr>
        <p:spPr>
          <a:xfrm>
            <a:off x="4831080" y="1104900"/>
            <a:ext cx="6370955" cy="3861435"/>
          </a:xfrm>
          <a:prstGeom prst="rect">
            <a:avLst/>
          </a:prstGeom>
          <a:noFill/>
        </p:spPr>
        <p:txBody>
          <a:bodyPr wrap="square" rtlCol="0" anchor="t">
            <a:spAutoFit/>
          </a:bodyPr>
          <a:lstStyle/>
          <a:p>
            <a:r>
              <a:rPr lang="en-US" sz="3500">
                <a:solidFill>
                  <a:srgbClr val="FF0000"/>
                </a:solidFill>
                <a:latin typeface="Times New Roman" panose="02020603050405020304" charset="0"/>
                <a:cs typeface="Times New Roman" panose="02020603050405020304" charset="0"/>
              </a:rPr>
              <a:t>● Tâm lý thất thường:</a:t>
            </a:r>
          </a:p>
          <a:p>
            <a:r>
              <a:rPr lang="en-US" sz="3000">
                <a:latin typeface="Times New Roman" panose="02020603050405020304" charset="0"/>
                <a:cs typeface="Times New Roman" panose="02020603050405020304" charset="0"/>
              </a:rPr>
              <a:t>* Tress và trầm cảm</a:t>
            </a:r>
          </a:p>
          <a:p>
            <a:r>
              <a:rPr lang="en-US" sz="3000">
                <a:latin typeface="Times New Roman" panose="02020603050405020304" charset="0"/>
                <a:cs typeface="Times New Roman" panose="02020603050405020304" charset="0"/>
              </a:rPr>
              <a:t>* Rối loạn cảm xúc</a:t>
            </a:r>
          </a:p>
          <a:p>
            <a:r>
              <a:rPr lang="en-US" sz="3000">
                <a:latin typeface="Times New Roman" panose="02020603050405020304" charset="0"/>
                <a:cs typeface="Times New Roman" panose="02020603050405020304" charset="0"/>
              </a:rPr>
              <a:t>* Hoang tưởng</a:t>
            </a:r>
          </a:p>
          <a:p>
            <a:r>
              <a:rPr lang="en-US" sz="3000">
                <a:latin typeface="Times New Roman" panose="02020603050405020304" charset="0"/>
                <a:cs typeface="Times New Roman" panose="02020603050405020304" charset="0"/>
              </a:rPr>
              <a:t>- Suy nghĩ lệch lạc </a:t>
            </a:r>
          </a:p>
          <a:p>
            <a:r>
              <a:rPr lang="en-US" sz="3000">
                <a:latin typeface="Times New Roman" panose="02020603050405020304" charset="0"/>
                <a:cs typeface="Times New Roman" panose="02020603050405020304" charset="0"/>
              </a:rPr>
              <a:t>- Sống khép kín, tự ti mặc cảm, ngại giao tiếp...</a:t>
            </a:r>
          </a:p>
          <a:p>
            <a:endParaRPr lang="en-US" sz="3000">
              <a:latin typeface="Times New Roman" panose="02020603050405020304" charset="0"/>
              <a:cs typeface="Times New Roman" panose="02020603050405020304" charset="0"/>
            </a:endParaRPr>
          </a:p>
        </p:txBody>
      </p:sp>
      <p:pic>
        <p:nvPicPr>
          <p:cNvPr id="5" name="Content Placeholder 4" descr="images (4)"/>
          <p:cNvPicPr>
            <a:picLocks noGrp="1" noChangeAspect="1"/>
          </p:cNvPicPr>
          <p:nvPr>
            <p:ph idx="1"/>
          </p:nvPr>
        </p:nvPicPr>
        <p:blipFill>
          <a:blip r:embed="rId2"/>
          <a:stretch>
            <a:fillRect/>
          </a:stretch>
        </p:blipFill>
        <p:spPr>
          <a:xfrm>
            <a:off x="-635" y="0"/>
            <a:ext cx="4831715" cy="51777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ox(in)">
                                      <p:cBhvr>
                                        <p:cTn id="7" dur="20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ox(in)">
                                      <p:cBhvr>
                                        <p:cTn id="12" dur="20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ox(in)">
                                      <p:cBhvr>
                                        <p:cTn id="1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31080" y="153035"/>
            <a:ext cx="6967220" cy="598805"/>
          </a:xfrm>
        </p:spPr>
        <p:txBody>
          <a:bodyPr/>
          <a:lstStyle/>
          <a:p>
            <a:r>
              <a:rPr lang="en-US" sz="3500">
                <a:solidFill>
                  <a:srgbClr val="FF0000"/>
                </a:solidFill>
              </a:rPr>
              <a:t>3</a:t>
            </a:r>
            <a:r>
              <a:rPr lang="en-US">
                <a:solidFill>
                  <a:srgbClr val="FF0000"/>
                </a:solidFill>
              </a:rPr>
              <a:t>. Những khó khăn về tâm lý tuổi dậy thì</a:t>
            </a:r>
          </a:p>
        </p:txBody>
      </p:sp>
      <p:sp>
        <p:nvSpPr>
          <p:cNvPr id="4" name="Text Box 3"/>
          <p:cNvSpPr txBox="1"/>
          <p:nvPr/>
        </p:nvSpPr>
        <p:spPr>
          <a:xfrm>
            <a:off x="4831080" y="620395"/>
            <a:ext cx="7249160" cy="5246370"/>
          </a:xfrm>
          <a:prstGeom prst="rect">
            <a:avLst/>
          </a:prstGeom>
          <a:noFill/>
        </p:spPr>
        <p:txBody>
          <a:bodyPr wrap="square" rtlCol="0" anchor="t">
            <a:spAutoFit/>
          </a:bodyPr>
          <a:lstStyle/>
          <a:p>
            <a:r>
              <a:rPr lang="en-US" sz="3500">
                <a:solidFill>
                  <a:srgbClr val="FF0000"/>
                </a:solidFill>
                <a:latin typeface="Times New Roman" panose="02020603050405020304" charset="0"/>
                <a:cs typeface="Times New Roman" panose="02020603050405020304" charset="0"/>
              </a:rPr>
              <a:t>● Tâm lý thất thường:</a:t>
            </a:r>
          </a:p>
          <a:p>
            <a:r>
              <a:rPr lang="en-US" sz="3000">
                <a:latin typeface="Times New Roman" panose="02020603050405020304" charset="0"/>
                <a:cs typeface="Times New Roman" panose="02020603050405020304" charset="0"/>
              </a:rPr>
              <a:t>* Tress và trầm cảm</a:t>
            </a:r>
          </a:p>
          <a:p>
            <a:r>
              <a:rPr lang="en-US" sz="3000">
                <a:latin typeface="Times New Roman" panose="02020603050405020304" charset="0"/>
                <a:cs typeface="Times New Roman" panose="02020603050405020304" charset="0"/>
              </a:rPr>
              <a:t>* Rối loạn cảm xúc</a:t>
            </a:r>
          </a:p>
          <a:p>
            <a:r>
              <a:rPr lang="en-US" sz="3000">
                <a:latin typeface="Times New Roman" panose="02020603050405020304" charset="0"/>
                <a:cs typeface="Times New Roman" panose="02020603050405020304" charset="0"/>
              </a:rPr>
              <a:t>* Hoang tưởng</a:t>
            </a:r>
          </a:p>
          <a:p>
            <a:r>
              <a:rPr lang="en-US" sz="3000">
                <a:latin typeface="Times New Roman" panose="02020603050405020304" charset="0"/>
                <a:cs typeface="Times New Roman" panose="02020603050405020304" charset="0"/>
              </a:rPr>
              <a:t>* Rối loạn tâm lý và hành vi</a:t>
            </a:r>
          </a:p>
          <a:p>
            <a:r>
              <a:rPr lang="en-US" sz="3000">
                <a:latin typeface="Times New Roman" panose="02020603050405020304" charset="0"/>
                <a:cs typeface="Times New Roman" panose="02020603050405020304" charset="0"/>
              </a:rPr>
              <a:t>- Nghĩ mình kém cỏi, tự ti</a:t>
            </a:r>
          </a:p>
          <a:p>
            <a:r>
              <a:rPr lang="en-US" sz="3000">
                <a:latin typeface="Times New Roman" panose="02020603050405020304" charset="0"/>
                <a:cs typeface="Times New Roman" panose="02020603050405020304" charset="0"/>
              </a:rPr>
              <a:t>--&gt; tress, mệt mỏi, buồn chán, ăn nhiều--&gt; thừa cân , béo phì..</a:t>
            </a:r>
          </a:p>
          <a:p>
            <a:r>
              <a:rPr lang="en-US" sz="3000">
                <a:latin typeface="Times New Roman" panose="02020603050405020304" charset="0"/>
                <a:cs typeface="Times New Roman" panose="02020603050405020304" charset="0"/>
              </a:rPr>
              <a:t>- Dễ bị tác động bởi sách báo, mạng xã hội --&gt; rối loạn hành vi như đánh nhau, có hành vi không đúng mực với bạn khác giới ..b</a:t>
            </a:r>
          </a:p>
        </p:txBody>
      </p:sp>
      <p:pic>
        <p:nvPicPr>
          <p:cNvPr id="5" name="Content Placeholder 4" descr="images (4)"/>
          <p:cNvPicPr>
            <a:picLocks noGrp="1" noChangeAspect="1"/>
          </p:cNvPicPr>
          <p:nvPr>
            <p:ph idx="1"/>
          </p:nvPr>
        </p:nvPicPr>
        <p:blipFill>
          <a:blip r:embed="rId2"/>
          <a:stretch>
            <a:fillRect/>
          </a:stretch>
        </p:blipFill>
        <p:spPr>
          <a:xfrm>
            <a:off x="-635" y="0"/>
            <a:ext cx="4831715" cy="51777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ox(in)">
                                      <p:cBhvr>
                                        <p:cTn id="7" dur="20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ox(in)">
                                      <p:cBhvr>
                                        <p:cTn id="12" dur="20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box(in)">
                                      <p:cBhvr>
                                        <p:cTn id="17" dur="20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box(in)">
                                      <p:cBhvr>
                                        <p:cTn id="2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2440" y="0"/>
            <a:ext cx="6849110" cy="750570"/>
          </a:xfrm>
        </p:spPr>
        <p:txBody>
          <a:bodyPr/>
          <a:lstStyle/>
          <a:p>
            <a:r>
              <a:rPr lang="en-US" sz="3500" dirty="0" err="1" smtClean="0">
                <a:solidFill>
                  <a:srgbClr val="FF0000"/>
                </a:solidFill>
              </a:rPr>
              <a:t>Cảm</a:t>
            </a:r>
            <a:r>
              <a:rPr lang="en-US" sz="3500" dirty="0" smtClean="0">
                <a:solidFill>
                  <a:srgbClr val="FF0000"/>
                </a:solidFill>
              </a:rPr>
              <a:t> </a:t>
            </a:r>
            <a:r>
              <a:rPr lang="en-US" sz="3500" dirty="0" err="1" smtClean="0">
                <a:solidFill>
                  <a:srgbClr val="FF0000"/>
                </a:solidFill>
              </a:rPr>
              <a:t>giác</a:t>
            </a:r>
            <a:r>
              <a:rPr lang="en-US" sz="3500" dirty="0" smtClean="0">
                <a:solidFill>
                  <a:srgbClr val="FF0000"/>
                </a:solidFill>
              </a:rPr>
              <a:t> </a:t>
            </a:r>
            <a:r>
              <a:rPr lang="en-US" sz="3500" dirty="0" err="1" smtClean="0">
                <a:solidFill>
                  <a:srgbClr val="FF0000"/>
                </a:solidFill>
              </a:rPr>
              <a:t>bất</a:t>
            </a:r>
            <a:r>
              <a:rPr lang="en-US" sz="3500" dirty="0" smtClean="0">
                <a:solidFill>
                  <a:srgbClr val="FF0000"/>
                </a:solidFill>
              </a:rPr>
              <a:t> an, </a:t>
            </a:r>
            <a:r>
              <a:rPr lang="en-US" sz="3500" dirty="0" err="1" smtClean="0">
                <a:solidFill>
                  <a:srgbClr val="FF0000"/>
                </a:solidFill>
              </a:rPr>
              <a:t>tự</a:t>
            </a:r>
            <a:r>
              <a:rPr lang="en-US" sz="3500" dirty="0" smtClean="0">
                <a:solidFill>
                  <a:srgbClr val="FF0000"/>
                </a:solidFill>
              </a:rPr>
              <a:t> </a:t>
            </a:r>
            <a:r>
              <a:rPr lang="en-US" sz="3500" dirty="0" err="1" smtClean="0">
                <a:solidFill>
                  <a:srgbClr val="FF0000"/>
                </a:solidFill>
              </a:rPr>
              <a:t>ti</a:t>
            </a:r>
            <a:r>
              <a:rPr lang="en-US" sz="3500" dirty="0" smtClean="0">
                <a:solidFill>
                  <a:srgbClr val="FF0000"/>
                </a:solidFill>
              </a:rPr>
              <a:t>, </a:t>
            </a:r>
            <a:r>
              <a:rPr lang="en-US" sz="3500" dirty="0" err="1" smtClean="0">
                <a:solidFill>
                  <a:srgbClr val="FF0000"/>
                </a:solidFill>
              </a:rPr>
              <a:t>không</a:t>
            </a:r>
            <a:r>
              <a:rPr lang="en-US" sz="3500" dirty="0" smtClean="0">
                <a:solidFill>
                  <a:srgbClr val="FF0000"/>
                </a:solidFill>
              </a:rPr>
              <a:t> an </a:t>
            </a:r>
            <a:r>
              <a:rPr lang="en-US" sz="3500" dirty="0" err="1" smtClean="0">
                <a:solidFill>
                  <a:srgbClr val="FF0000"/>
                </a:solidFill>
              </a:rPr>
              <a:t>toàn</a:t>
            </a:r>
          </a:p>
        </p:txBody>
      </p:sp>
      <p:sp>
        <p:nvSpPr>
          <p:cNvPr id="7" name="Text Placeholder 6"/>
          <p:cNvSpPr>
            <a:spLocks noGrp="1"/>
          </p:cNvSpPr>
          <p:nvPr>
            <p:ph type="body" sz="half" idx="2"/>
          </p:nvPr>
        </p:nvSpPr>
        <p:spPr>
          <a:xfrm>
            <a:off x="135890" y="750570"/>
            <a:ext cx="12192000" cy="4352925"/>
          </a:xfrm>
        </p:spPr>
        <p:txBody>
          <a:bodyPr>
            <a:normAutofit fontScale="32500" lnSpcReduction="10000"/>
          </a:bodyPr>
          <a:lstStyle/>
          <a:p>
            <a:r>
              <a:rPr lang="en-GB" sz="12000">
                <a:solidFill>
                  <a:schemeClr val="accent2"/>
                </a:solidFill>
              </a:rPr>
              <a:t>Những biểu hiện của hội chứng này là gì nhỉ ?</a:t>
            </a:r>
          </a:p>
          <a:p>
            <a:r>
              <a:rPr lang="en-US" altLang="en-GB" sz="12000">
                <a:latin typeface="Times New Roman" panose="02020603050405020304" charset="0"/>
                <a:cs typeface="Times New Roman" panose="02020603050405020304" charset="0"/>
              </a:rPr>
              <a:t>N</a:t>
            </a:r>
            <a:r>
              <a:rPr lang="en-GB" sz="12000">
                <a:latin typeface="Times New Roman" panose="02020603050405020304" charset="0"/>
                <a:cs typeface="Times New Roman" panose="02020603050405020304" charset="0"/>
              </a:rPr>
              <a:t>ghi ngờ khả năng của bản thân, thường lấy ưu điểm của người khác so sánh với mình. Chính vì những suy nghĩ này, teen dễ sinh ra chán nản, không phát huy được sở trường vốn có.</a:t>
            </a:r>
          </a:p>
          <a:p>
            <a:r>
              <a:rPr lang="en-GB" sz="12000">
                <a:latin typeface="Times New Roman" panose="02020603050405020304" charset="0"/>
                <a:cs typeface="Times New Roman" panose="02020603050405020304" charset="0"/>
              </a:rPr>
              <a:t>Với bất kì điều gì, cũng mong ước đạt mức hoàn hảo nhất nên đã đưa ra yêu cầu quá cao so với năng lực của mình. </a:t>
            </a:r>
          </a:p>
          <a:p>
            <a:r>
              <a:rPr lang="en-GB" sz="12000">
                <a:latin typeface="Times New Roman" panose="02020603050405020304" charset="0"/>
                <a:cs typeface="Times New Roman" panose="02020603050405020304" charset="0"/>
              </a:rPr>
              <a:t>Chỉ một sự thất bại nho nhỏ đã khiến chúng mình mất đi sự cân bằng tâm lý, nhạy cảm với lời nói của người khác, cho rằng họ cười nhạo mình.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ox(in)">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ox(in)">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ox(in)">
                                      <p:cBhvr>
                                        <p:cTn id="2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13585" y="104775"/>
            <a:ext cx="6848475" cy="675005"/>
          </a:xfrm>
        </p:spPr>
        <p:txBody>
          <a:bodyPr/>
          <a:lstStyle/>
          <a:p>
            <a:r>
              <a:rPr lang="en-US" sz="3500" dirty="0" err="1" smtClean="0">
                <a:solidFill>
                  <a:srgbClr val="FF0000"/>
                </a:solidFill>
              </a:rPr>
              <a:t>Cảm</a:t>
            </a:r>
            <a:r>
              <a:rPr lang="en-US" sz="3500" dirty="0" smtClean="0">
                <a:solidFill>
                  <a:srgbClr val="FF0000"/>
                </a:solidFill>
              </a:rPr>
              <a:t> </a:t>
            </a:r>
            <a:r>
              <a:rPr lang="en-US" sz="3500" dirty="0" err="1" smtClean="0">
                <a:solidFill>
                  <a:srgbClr val="FF0000"/>
                </a:solidFill>
              </a:rPr>
              <a:t>giác</a:t>
            </a:r>
            <a:r>
              <a:rPr lang="en-US" sz="3500" dirty="0" smtClean="0">
                <a:solidFill>
                  <a:srgbClr val="FF0000"/>
                </a:solidFill>
              </a:rPr>
              <a:t> </a:t>
            </a:r>
            <a:r>
              <a:rPr lang="en-US" sz="3500" dirty="0" err="1" smtClean="0">
                <a:solidFill>
                  <a:srgbClr val="FF0000"/>
                </a:solidFill>
              </a:rPr>
              <a:t>bất</a:t>
            </a:r>
            <a:r>
              <a:rPr lang="en-US" sz="3500" dirty="0" smtClean="0">
                <a:solidFill>
                  <a:srgbClr val="FF0000"/>
                </a:solidFill>
              </a:rPr>
              <a:t> an, </a:t>
            </a:r>
            <a:r>
              <a:rPr lang="en-US" sz="3500" dirty="0" err="1" smtClean="0">
                <a:solidFill>
                  <a:srgbClr val="FF0000"/>
                </a:solidFill>
              </a:rPr>
              <a:t>tự</a:t>
            </a:r>
            <a:r>
              <a:rPr lang="en-US" sz="3500" dirty="0" smtClean="0">
                <a:solidFill>
                  <a:srgbClr val="FF0000"/>
                </a:solidFill>
              </a:rPr>
              <a:t> </a:t>
            </a:r>
            <a:r>
              <a:rPr lang="en-US" sz="3500" dirty="0" err="1" smtClean="0">
                <a:solidFill>
                  <a:srgbClr val="FF0000"/>
                </a:solidFill>
              </a:rPr>
              <a:t>ti</a:t>
            </a:r>
            <a:r>
              <a:rPr lang="en-US" sz="3500" dirty="0" smtClean="0">
                <a:solidFill>
                  <a:srgbClr val="FF0000"/>
                </a:solidFill>
              </a:rPr>
              <a:t>, </a:t>
            </a:r>
            <a:r>
              <a:rPr lang="en-US" sz="3500" dirty="0" err="1" smtClean="0">
                <a:solidFill>
                  <a:srgbClr val="FF0000"/>
                </a:solidFill>
              </a:rPr>
              <a:t>không</a:t>
            </a:r>
            <a:r>
              <a:rPr lang="en-US" sz="3500" dirty="0" smtClean="0">
                <a:solidFill>
                  <a:srgbClr val="FF0000"/>
                </a:solidFill>
              </a:rPr>
              <a:t> an </a:t>
            </a:r>
            <a:r>
              <a:rPr lang="en-US" sz="3500" dirty="0" err="1" smtClean="0">
                <a:solidFill>
                  <a:srgbClr val="FF0000"/>
                </a:solidFill>
              </a:rPr>
              <a:t>toàn</a:t>
            </a:r>
          </a:p>
        </p:txBody>
      </p:sp>
      <p:pic>
        <p:nvPicPr>
          <p:cNvPr id="2" name="Picture Placeholder 1" descr="111114gttuti01"/>
          <p:cNvPicPr>
            <a:picLocks noGrp="1" noChangeAspect="1"/>
          </p:cNvPicPr>
          <p:nvPr>
            <p:ph type="pic" idx="1"/>
          </p:nvPr>
        </p:nvPicPr>
        <p:blipFill>
          <a:blip r:embed="rId2"/>
          <a:stretch>
            <a:fillRect/>
          </a:stretch>
        </p:blipFill>
        <p:spPr>
          <a:xfrm>
            <a:off x="1704340" y="779780"/>
            <a:ext cx="8169910" cy="57524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27000" y="131445"/>
            <a:ext cx="11938635" cy="6092825"/>
          </a:xfrm>
          <a:prstGeom prst="rect">
            <a:avLst/>
          </a:prstGeom>
          <a:noFill/>
        </p:spPr>
        <p:txBody>
          <a:bodyPr wrap="square" rtlCol="0" anchor="t">
            <a:spAutoFit/>
          </a:bodyPr>
          <a:lstStyle/>
          <a:p>
            <a:r>
              <a:rPr lang="en-US" sz="3000">
                <a:solidFill>
                  <a:srgbClr val="FF0000"/>
                </a:solidFill>
                <a:latin typeface="Times New Roman" panose="02020603050405020304" charset="0"/>
                <a:cs typeface="Times New Roman" panose="02020603050405020304" charset="0"/>
              </a:rPr>
              <a:t>Liều thuốc cho căn bệnh tự ti.</a:t>
            </a:r>
          </a:p>
          <a:p>
            <a:r>
              <a:rPr lang="en-US">
                <a:solidFill>
                  <a:srgbClr val="00B050"/>
                </a:solidFill>
                <a:latin typeface="Times New Roman" panose="02020603050405020304" charset="0"/>
                <a:cs typeface="Times New Roman" panose="02020603050405020304" charset="0"/>
              </a:rPr>
              <a:t>-</a:t>
            </a:r>
            <a:r>
              <a:rPr lang="en-US" sz="3000">
                <a:solidFill>
                  <a:srgbClr val="0070C0"/>
                </a:solidFill>
                <a:latin typeface="Times New Roman" panose="02020603050405020304" charset="0"/>
                <a:cs typeface="Times New Roman" panose="02020603050405020304" charset="0"/>
              </a:rPr>
              <a:t> Chấp nhận và yêu thương chính mình. Mỗi người đều có những ưu và khuyết điểm nhất định. Điều quan trọng là chúng mình phải biết phát huy ưu điểm, đồng thời tìm ra khuyết điểm của mình để chấp nhận và khắc phục nó. Hãy thử liệt kê ra giấy những ưu điểm của bản thân để thấy mình cũng có rất nhiều tố chất đáng quý. Bằng cách này, bạn sẽ thấy tự tin vào bản thân hơn.</a:t>
            </a:r>
          </a:p>
          <a:p>
            <a:r>
              <a:rPr lang="en-US" sz="3000">
                <a:solidFill>
                  <a:srgbClr val="0070C0"/>
                </a:solidFill>
                <a:latin typeface="Times New Roman" panose="02020603050405020304" charset="0"/>
                <a:cs typeface="Times New Roman" panose="02020603050405020304" charset="0"/>
              </a:rPr>
              <a:t>- Không nên so sánh mình với người khác. Càng so sánh, bạn sẽ càng tự ti hơn mà thôi. Hãy tự hào vì bạn là chính bạn, vì bạn không phải là một ai khác mà.</a:t>
            </a:r>
          </a:p>
          <a:p>
            <a:r>
              <a:rPr lang="en-US" sz="3000">
                <a:solidFill>
                  <a:srgbClr val="0070C0"/>
                </a:solidFill>
                <a:latin typeface="Times New Roman" panose="02020603050405020304" charset="0"/>
                <a:cs typeface="Times New Roman" panose="02020603050405020304" charset="0"/>
              </a:rPr>
              <a:t>- Trước bất kì việc gì, chúng mình hãy dũng cảm nói: “Tôi có thể” nếu thật sự các ấy cảm thấy mình làm được và cần phải cố gắng hết mình. Đừng bao giờ ngần ngại đối mặt với khó khăn, thử thách. Có thể bạn sẽ thất bại nhưng cái chúng mình nhận được sẽ là kinh nghiệm.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ox(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ox(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ox(in)">
                                      <p:cBhvr>
                                        <p:cTn id="1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533400"/>
            <a:ext cx="5867400" cy="4191000"/>
          </a:xfrm>
        </p:spPr>
        <p:txBody>
          <a:bodyPr anchor="ctr" anchorCtr="0">
            <a:noAutofit/>
          </a:bodyPr>
          <a:lstStyle/>
          <a:p>
            <a:pPr algn="ctr"/>
            <a:r>
              <a:rPr lang="en-US" sz="6000" dirty="0" err="1" smtClean="0"/>
              <a:t>Chúc</a:t>
            </a:r>
            <a:r>
              <a:rPr lang="en-US" sz="6000" dirty="0" smtClean="0"/>
              <a:t> các </a:t>
            </a:r>
            <a:r>
              <a:rPr lang="en-US" sz="6000" dirty="0" err="1" smtClean="0"/>
              <a:t>bạn</a:t>
            </a:r>
            <a:r>
              <a:rPr lang="en-US" sz="6000" dirty="0" smtClean="0"/>
              <a:t> </a:t>
            </a:r>
            <a:r>
              <a:rPr lang="en-US" sz="6000" dirty="0" err="1" smtClean="0"/>
              <a:t>sẽ</a:t>
            </a:r>
            <a:r>
              <a:rPr lang="en-US" sz="6000" dirty="0" smtClean="0"/>
              <a:t> có </a:t>
            </a:r>
            <a:r>
              <a:rPr lang="en-US" sz="6000" dirty="0" err="1" smtClean="0"/>
              <a:t>một</a:t>
            </a:r>
            <a:r>
              <a:rPr lang="en-US" sz="6000" dirty="0" smtClean="0"/>
              <a:t> </a:t>
            </a:r>
            <a:r>
              <a:rPr lang="en-US" sz="6000" dirty="0" err="1" smtClean="0"/>
              <a:t>khoảng</a:t>
            </a:r>
            <a:r>
              <a:rPr lang="en-US" sz="6000" dirty="0" smtClean="0"/>
              <a:t> </a:t>
            </a:r>
            <a:r>
              <a:rPr lang="en-US" sz="6000" dirty="0" err="1" smtClean="0"/>
              <a:t>thời</a:t>
            </a:r>
            <a:r>
              <a:rPr lang="en-US" sz="6000" dirty="0" smtClean="0"/>
              <a:t> </a:t>
            </a:r>
            <a:r>
              <a:rPr lang="en-US" sz="6000" dirty="0" err="1" smtClean="0"/>
              <a:t>gian</a:t>
            </a:r>
            <a:r>
              <a:rPr lang="en-US" sz="6000" dirty="0" smtClean="0"/>
              <a:t> </a:t>
            </a:r>
            <a:r>
              <a:rPr lang="en-US" sz="6000" dirty="0" err="1" smtClean="0"/>
              <a:t>dậy</a:t>
            </a:r>
            <a:r>
              <a:rPr lang="en-US" sz="6000" dirty="0" smtClean="0"/>
              <a:t> </a:t>
            </a:r>
            <a:r>
              <a:rPr lang="en-US" sz="6000" dirty="0" err="1" smtClean="0"/>
              <a:t>thì</a:t>
            </a:r>
            <a:r>
              <a:rPr lang="en-US" sz="6000" dirty="0" smtClean="0"/>
              <a:t> </a:t>
            </a:r>
            <a:r>
              <a:rPr lang="en-US" sz="6000" dirty="0" err="1" smtClean="0"/>
              <a:t>vui</a:t>
            </a:r>
            <a:r>
              <a:rPr lang="en-US" sz="6000" dirty="0" smtClean="0"/>
              <a:t> </a:t>
            </a:r>
            <a:r>
              <a:rPr lang="en-US" sz="6000" dirty="0" err="1" smtClean="0"/>
              <a:t>tươi</a:t>
            </a:r>
            <a:r>
              <a:rPr lang="en-US" sz="6000" dirty="0" smtClean="0"/>
              <a:t> và </a:t>
            </a:r>
            <a:r>
              <a:rPr lang="en-US" sz="6000" dirty="0" err="1" smtClean="0"/>
              <a:t>lành</a:t>
            </a:r>
            <a:r>
              <a:rPr lang="en-US" sz="6000" dirty="0" smtClean="0"/>
              <a:t> </a:t>
            </a:r>
            <a:r>
              <a:rPr lang="en-US" sz="6000" dirty="0" err="1" smtClean="0"/>
              <a:t>mạnh</a:t>
            </a:r>
            <a:r>
              <a:rPr lang="en-US" sz="6000" dirty="0" smtClean="0"/>
              <a:t>!!</a:t>
            </a:r>
            <a:endParaRPr lang="en-GB" sz="6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xresdefault-4-750x375"/>
          <p:cNvPicPr>
            <a:picLocks noGrp="1" noChangeAspect="1"/>
          </p:cNvPicPr>
          <p:nvPr>
            <p:ph idx="1"/>
          </p:nvPr>
        </p:nvPicPr>
        <p:blipFill>
          <a:blip r:embed="rId2"/>
          <a:stretch>
            <a:fillRect/>
          </a:stretch>
        </p:blipFill>
        <p:spPr>
          <a:xfrm>
            <a:off x="109220" y="102870"/>
            <a:ext cx="11928475" cy="5200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915" y="0"/>
            <a:ext cx="4577080" cy="1082675"/>
          </a:xfrm>
        </p:spPr>
        <p:txBody>
          <a:bodyPr/>
          <a:lstStyle/>
          <a:p>
            <a:r>
              <a:rPr lang="en-US" sz="3500" dirty="0" err="1" smtClean="0">
                <a:solidFill>
                  <a:srgbClr val="FF0000"/>
                </a:solidFill>
              </a:rPr>
              <a:t>Tuổi</a:t>
            </a:r>
            <a:r>
              <a:rPr lang="en-US" sz="3500" dirty="0" smtClean="0">
                <a:solidFill>
                  <a:srgbClr val="FF0000"/>
                </a:solidFill>
              </a:rPr>
              <a:t> </a:t>
            </a:r>
            <a:r>
              <a:rPr lang="en-US" sz="3500" dirty="0" err="1" smtClean="0">
                <a:solidFill>
                  <a:srgbClr val="FF0000"/>
                </a:solidFill>
              </a:rPr>
              <a:t>dậy</a:t>
            </a:r>
            <a:r>
              <a:rPr lang="en-US" sz="3500" dirty="0" smtClean="0">
                <a:solidFill>
                  <a:srgbClr val="FF0000"/>
                </a:solidFill>
              </a:rPr>
              <a:t> </a:t>
            </a:r>
            <a:r>
              <a:rPr lang="en-US" sz="3500" dirty="0" err="1" smtClean="0">
                <a:solidFill>
                  <a:srgbClr val="FF0000"/>
                </a:solidFill>
              </a:rPr>
              <a:t>thì</a:t>
            </a:r>
            <a:r>
              <a:rPr lang="en-US" sz="3500" dirty="0" smtClean="0">
                <a:solidFill>
                  <a:srgbClr val="FF0000"/>
                </a:solidFill>
              </a:rPr>
              <a:t> là </a:t>
            </a:r>
            <a:r>
              <a:rPr lang="en-US" sz="3500" dirty="0" err="1" smtClean="0">
                <a:solidFill>
                  <a:srgbClr val="FF0000"/>
                </a:solidFill>
              </a:rPr>
              <a:t>gì</a:t>
            </a:r>
            <a:r>
              <a:rPr lang="en-US" sz="3500" dirty="0" smtClean="0">
                <a:solidFill>
                  <a:srgbClr val="FF0000"/>
                </a:solidFill>
              </a:rPr>
              <a:t>?</a:t>
            </a:r>
          </a:p>
        </p:txBody>
      </p:sp>
      <p:sp>
        <p:nvSpPr>
          <p:cNvPr id="3" name="Content Placeholder 2"/>
          <p:cNvSpPr>
            <a:spLocks noGrp="1"/>
          </p:cNvSpPr>
          <p:nvPr>
            <p:ph idx="1"/>
          </p:nvPr>
        </p:nvSpPr>
        <p:spPr>
          <a:xfrm>
            <a:off x="177165" y="1177290"/>
            <a:ext cx="11838305" cy="3474720"/>
          </a:xfrm>
        </p:spPr>
        <p:txBody>
          <a:bodyPr>
            <a:normAutofit/>
          </a:bodyPr>
          <a:lstStyle/>
          <a:p>
            <a:r>
              <a:rPr lang="en-US" sz="3000">
                <a:sym typeface="+mn-ea"/>
              </a:rPr>
              <a:t> </a:t>
            </a:r>
            <a:r>
              <a:rPr lang="en-US" sz="3000">
                <a:solidFill>
                  <a:schemeClr val="tx1"/>
                </a:solidFill>
                <a:latin typeface="Times New Roman" panose="02020603050405020304" charset="0"/>
                <a:cs typeface="Times New Roman" panose="02020603050405020304" charset="0"/>
                <a:sym typeface="+mn-ea"/>
              </a:rPr>
              <a:t>Tuổi dậy thì là giai đoạn chuyển tiếp từ trẻ em sang người lớn</a:t>
            </a:r>
            <a:endParaRPr lang="en-US" sz="3000">
              <a:solidFill>
                <a:schemeClr val="tx1"/>
              </a:solidFill>
              <a:latin typeface="Times New Roman" panose="02020603050405020304" charset="0"/>
              <a:cs typeface="Times New Roman" panose="02020603050405020304" charset="0"/>
            </a:endParaRPr>
          </a:p>
          <a:p>
            <a:r>
              <a:rPr lang="en-US" sz="3000" dirty="0" err="1" smtClean="0">
                <a:solidFill>
                  <a:schemeClr val="tx1"/>
                </a:solidFill>
                <a:latin typeface="Times New Roman" panose="02020603050405020304" charset="0"/>
                <a:cs typeface="Times New Roman" panose="02020603050405020304" charset="0"/>
              </a:rPr>
              <a:t>Tuổi</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dậy</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thì</a:t>
            </a:r>
            <a:r>
              <a:rPr lang="en-US" sz="3000" dirty="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đa</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phần</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bắt</a:t>
            </a:r>
            <a:r>
              <a:rPr lang="en-US" sz="3000" dirty="0" smtClean="0">
                <a:solidFill>
                  <a:schemeClr val="tx1"/>
                </a:solidFill>
                <a:latin typeface="Times New Roman" panose="02020603050405020304" charset="0"/>
                <a:cs typeface="Times New Roman" panose="02020603050405020304" charset="0"/>
              </a:rPr>
              <a:t> đầu từ ~10-16 </a:t>
            </a:r>
            <a:r>
              <a:rPr lang="en-US" sz="3000" dirty="0" err="1" smtClean="0">
                <a:solidFill>
                  <a:schemeClr val="tx1"/>
                </a:solidFill>
                <a:latin typeface="Times New Roman" panose="02020603050405020304" charset="0"/>
                <a:cs typeface="Times New Roman" panose="02020603050405020304" charset="0"/>
              </a:rPr>
              <a:t>tuổi</a:t>
            </a:r>
            <a:r>
              <a:rPr lang="en-US" sz="3000" dirty="0" smtClean="0">
                <a:solidFill>
                  <a:schemeClr val="tx1"/>
                </a:solidFill>
                <a:latin typeface="Times New Roman" panose="02020603050405020304" charset="0"/>
                <a:cs typeface="Times New Roman" panose="02020603050405020304" charset="0"/>
              </a:rPr>
              <a:t>.</a:t>
            </a:r>
          </a:p>
          <a:p>
            <a:r>
              <a:rPr lang="en-US" sz="3000" dirty="0" smtClean="0">
                <a:solidFill>
                  <a:schemeClr val="tx1"/>
                </a:solidFill>
                <a:latin typeface="Times New Roman" panose="02020603050405020304" charset="0"/>
                <a:cs typeface="Times New Roman" panose="02020603050405020304" charset="0"/>
              </a:rPr>
              <a:t>Các </a:t>
            </a:r>
            <a:r>
              <a:rPr lang="en-US" sz="3000" dirty="0" err="1" smtClean="0">
                <a:solidFill>
                  <a:schemeClr val="tx1"/>
                </a:solidFill>
                <a:latin typeface="Times New Roman" panose="02020603050405020304" charset="0"/>
                <a:cs typeface="Times New Roman" panose="02020603050405020304" charset="0"/>
              </a:rPr>
              <a:t>bạn</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nữ</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thường</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dậy</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thì</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trước</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bạn</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nam</a:t>
            </a:r>
            <a:r>
              <a:rPr lang="en-US" sz="3000" dirty="0" smtClean="0">
                <a:solidFill>
                  <a:schemeClr val="tx1"/>
                </a:solidFill>
                <a:latin typeface="Times New Roman" panose="02020603050405020304" charset="0"/>
                <a:cs typeface="Times New Roman" panose="02020603050405020304" charset="0"/>
              </a:rPr>
              <a:t>.</a:t>
            </a:r>
          </a:p>
          <a:p>
            <a:r>
              <a:rPr lang="en-US" sz="3000" dirty="0" smtClean="0">
                <a:solidFill>
                  <a:schemeClr val="tx1"/>
                </a:solidFill>
                <a:latin typeface="Times New Roman" panose="02020603050405020304" charset="0"/>
                <a:cs typeface="Times New Roman" panose="02020603050405020304" charset="0"/>
              </a:rPr>
              <a:t>Ở </a:t>
            </a:r>
            <a:r>
              <a:rPr lang="en-US" sz="3000" dirty="0" err="1" smtClean="0">
                <a:solidFill>
                  <a:schemeClr val="tx1"/>
                </a:solidFill>
                <a:latin typeface="Times New Roman" panose="02020603050405020304" charset="0"/>
                <a:cs typeface="Times New Roman" panose="02020603050405020304" charset="0"/>
              </a:rPr>
              <a:t>tuổi</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dậy</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thì</a:t>
            </a:r>
            <a:r>
              <a:rPr lang="en-US" sz="3000" dirty="0" smtClean="0">
                <a:solidFill>
                  <a:schemeClr val="tx1"/>
                </a:solidFill>
                <a:latin typeface="Times New Roman" panose="02020603050405020304" charset="0"/>
                <a:cs typeface="Times New Roman" panose="02020603050405020304" charset="0"/>
              </a:rPr>
              <a:t> các </a:t>
            </a:r>
            <a:r>
              <a:rPr lang="en-US" sz="3000" dirty="0" err="1" smtClean="0">
                <a:solidFill>
                  <a:schemeClr val="tx1"/>
                </a:solidFill>
                <a:latin typeface="Times New Roman" panose="02020603050405020304" charset="0"/>
                <a:cs typeface="Times New Roman" panose="02020603050405020304" charset="0"/>
              </a:rPr>
              <a:t>bạn</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sẽ</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chứng</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kiến</a:t>
            </a:r>
            <a:r>
              <a:rPr lang="en-US" sz="3000" dirty="0" smtClean="0">
                <a:solidFill>
                  <a:schemeClr val="tx1"/>
                </a:solidFill>
                <a:latin typeface="Times New Roman" panose="02020603050405020304" charset="0"/>
                <a:cs typeface="Times New Roman" panose="02020603050405020304" charset="0"/>
              </a:rPr>
              <a:t> những </a:t>
            </a:r>
            <a:r>
              <a:rPr lang="en-US" sz="3000" dirty="0" err="1" smtClean="0">
                <a:solidFill>
                  <a:schemeClr val="tx1"/>
                </a:solidFill>
                <a:latin typeface="Times New Roman" panose="02020603050405020304" charset="0"/>
                <a:cs typeface="Times New Roman" panose="02020603050405020304" charset="0"/>
              </a:rPr>
              <a:t>thay</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đổi</a:t>
            </a:r>
            <a:r>
              <a:rPr lang="en-US" sz="3000" dirty="0" smtClean="0">
                <a:solidFill>
                  <a:schemeClr val="tx1"/>
                </a:solidFill>
                <a:latin typeface="Times New Roman" panose="02020603050405020304" charset="0"/>
                <a:cs typeface="Times New Roman" panose="02020603050405020304" charset="0"/>
              </a:rPr>
              <a:t> đáng kể </a:t>
            </a:r>
            <a:r>
              <a:rPr lang="en-US" sz="3000" dirty="0" err="1" smtClean="0">
                <a:solidFill>
                  <a:schemeClr val="tx1"/>
                </a:solidFill>
                <a:latin typeface="Times New Roman" panose="02020603050405020304" charset="0"/>
                <a:cs typeface="Times New Roman" panose="02020603050405020304" charset="0"/>
              </a:rPr>
              <a:t>về</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cơ</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thể</a:t>
            </a:r>
            <a:r>
              <a:rPr lang="en-US" sz="3000" dirty="0" smtClean="0">
                <a:solidFill>
                  <a:schemeClr val="tx1"/>
                </a:solidFill>
                <a:latin typeface="Times New Roman" panose="02020603050405020304" charset="0"/>
                <a:cs typeface="Times New Roman" panose="02020603050405020304" charset="0"/>
              </a:rPr>
              <a:t> của </a:t>
            </a:r>
            <a:r>
              <a:rPr lang="en-US" sz="3000" dirty="0" err="1" smtClean="0">
                <a:solidFill>
                  <a:schemeClr val="tx1"/>
                </a:solidFill>
                <a:latin typeface="Times New Roman" panose="02020603050405020304" charset="0"/>
                <a:cs typeface="Times New Roman" panose="02020603050405020304" charset="0"/>
              </a:rPr>
              <a:t>mình</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cũng</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như</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diễn</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biến</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tâm</a:t>
            </a:r>
            <a:r>
              <a:rPr lang="en-US" sz="3000" dirty="0" smtClean="0">
                <a:solidFill>
                  <a:schemeClr val="tx1"/>
                </a:solidFill>
                <a:latin typeface="Times New Roman" panose="02020603050405020304" charset="0"/>
                <a:cs typeface="Times New Roman" panose="02020603050405020304" charset="0"/>
              </a:rPr>
              <a:t> </a:t>
            </a:r>
            <a:r>
              <a:rPr lang="en-US" sz="3000" dirty="0" err="1" smtClean="0">
                <a:solidFill>
                  <a:schemeClr val="tx1"/>
                </a:solidFill>
                <a:latin typeface="Times New Roman" panose="02020603050405020304" charset="0"/>
                <a:cs typeface="Times New Roman" panose="02020603050405020304" charset="0"/>
              </a:rPr>
              <a:t>lý</a:t>
            </a:r>
            <a:r>
              <a:rPr lang="en-US" sz="3000" dirty="0" smtClean="0">
                <a:solidFill>
                  <a:schemeClr val="tx1"/>
                </a:solidFill>
                <a:latin typeface="Times New Roman" panose="02020603050405020304" charset="0"/>
                <a:cs typeface="Times New Roman" panose="0202060305040502030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5685" y="0"/>
            <a:ext cx="3658870" cy="677545"/>
          </a:xfrm>
        </p:spPr>
        <p:txBody>
          <a:bodyPr/>
          <a:lstStyle/>
          <a:p>
            <a:r>
              <a:rPr lang="en-US" dirty="0" err="1" smtClean="0">
                <a:solidFill>
                  <a:srgbClr val="FF0000"/>
                </a:solidFill>
              </a:rPr>
              <a:t>Chiều</a:t>
            </a:r>
            <a:r>
              <a:rPr lang="en-US" dirty="0" smtClean="0">
                <a:solidFill>
                  <a:srgbClr val="FF0000"/>
                </a:solidFill>
              </a:rPr>
              <a:t> Cao</a:t>
            </a:r>
          </a:p>
        </p:txBody>
      </p:sp>
      <p:sp>
        <p:nvSpPr>
          <p:cNvPr id="3" name="Text Placeholder 2"/>
          <p:cNvSpPr>
            <a:spLocks noGrp="1"/>
          </p:cNvSpPr>
          <p:nvPr>
            <p:ph type="body" sz="half" idx="2"/>
          </p:nvPr>
        </p:nvSpPr>
        <p:spPr>
          <a:xfrm>
            <a:off x="6379210" y="466090"/>
            <a:ext cx="5671820" cy="3728720"/>
          </a:xfrm>
        </p:spPr>
        <p:txBody>
          <a:bodyPr>
            <a:noAutofit/>
          </a:bodyPr>
          <a:lstStyle/>
          <a:p>
            <a:r>
              <a:rPr lang="en-US" sz="3000" dirty="0" smtClean="0">
                <a:latin typeface="Times New Roman" panose="02020603050405020304" charset="0"/>
                <a:cs typeface="Times New Roman" panose="02020603050405020304" charset="0"/>
              </a:rPr>
              <a:t>Nhiều </a:t>
            </a:r>
            <a:r>
              <a:rPr lang="en-US" sz="3000" dirty="0" err="1" smtClean="0">
                <a:latin typeface="Times New Roman" panose="02020603050405020304" charset="0"/>
                <a:cs typeface="Times New Roman" panose="02020603050405020304" charset="0"/>
              </a:rPr>
              <a:t>bạn</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sẽ</a:t>
            </a:r>
            <a:r>
              <a:rPr lang="en-US" sz="3000" dirty="0" smtClean="0">
                <a:latin typeface="Times New Roman" panose="02020603050405020304" charset="0"/>
                <a:cs typeface="Times New Roman" panose="02020603050405020304" charset="0"/>
              </a:rPr>
              <a:t> có 1 </a:t>
            </a:r>
            <a:r>
              <a:rPr lang="en-US" sz="3000" dirty="0" err="1" smtClean="0">
                <a:latin typeface="Times New Roman" panose="02020603050405020304" charset="0"/>
                <a:cs typeface="Times New Roman" panose="02020603050405020304" charset="0"/>
              </a:rPr>
              <a:t>hoặc</a:t>
            </a:r>
            <a:r>
              <a:rPr lang="en-US" sz="3000" dirty="0" smtClean="0">
                <a:latin typeface="Times New Roman" panose="02020603050405020304" charset="0"/>
                <a:cs typeface="Times New Roman" panose="02020603050405020304" charset="0"/>
              </a:rPr>
              <a:t> 2 </a:t>
            </a:r>
            <a:r>
              <a:rPr lang="en-US" sz="3000" dirty="0" err="1" smtClean="0">
                <a:latin typeface="Times New Roman" panose="02020603050405020304" charset="0"/>
                <a:cs typeface="Times New Roman" panose="02020603050405020304" charset="0"/>
              </a:rPr>
              <a:t>bước</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nhảy</a:t>
            </a:r>
            <a:r>
              <a:rPr lang="en-US" sz="3000" dirty="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vọt</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về</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chiều</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cao</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trong</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giai</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đoạn</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này</a:t>
            </a:r>
            <a:r>
              <a:rPr lang="en-US" sz="3000" dirty="0" smtClean="0">
                <a:latin typeface="Times New Roman" panose="02020603050405020304" charset="0"/>
                <a:cs typeface="Times New Roman" panose="02020603050405020304" charset="0"/>
              </a:rPr>
              <a:t>.</a:t>
            </a:r>
          </a:p>
          <a:p>
            <a:r>
              <a:rPr lang="en-US" sz="3000" dirty="0" err="1" smtClean="0">
                <a:latin typeface="Times New Roman" panose="02020603050405020304" charset="0"/>
                <a:cs typeface="Times New Roman" panose="02020603050405020304" charset="0"/>
              </a:rPr>
              <a:t>Đây</a:t>
            </a:r>
            <a:r>
              <a:rPr lang="en-US" sz="3000" dirty="0" smtClean="0">
                <a:latin typeface="Times New Roman" panose="02020603050405020304" charset="0"/>
                <a:cs typeface="Times New Roman" panose="02020603050405020304" charset="0"/>
              </a:rPr>
              <a:t> được </a:t>
            </a:r>
            <a:r>
              <a:rPr lang="en-US" sz="3000" dirty="0" err="1" smtClean="0">
                <a:latin typeface="Times New Roman" panose="02020603050405020304" charset="0"/>
                <a:cs typeface="Times New Roman" panose="02020603050405020304" charset="0"/>
              </a:rPr>
              <a:t>xem</a:t>
            </a:r>
            <a:r>
              <a:rPr lang="en-US" sz="3000" dirty="0" smtClean="0">
                <a:latin typeface="Times New Roman" panose="02020603050405020304" charset="0"/>
                <a:cs typeface="Times New Roman" panose="02020603050405020304" charset="0"/>
              </a:rPr>
              <a:t> là </a:t>
            </a:r>
            <a:r>
              <a:rPr lang="en-US" sz="3000" dirty="0" err="1" smtClean="0">
                <a:latin typeface="Times New Roman" panose="02020603050405020304" charset="0"/>
                <a:cs typeface="Times New Roman" panose="02020603050405020304" charset="0"/>
              </a:rPr>
              <a:t>khoảng</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thời</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gian</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tăng</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chiều</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cao</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nhanh</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cuối</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cùng</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trong</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đời</a:t>
            </a:r>
            <a:r>
              <a:rPr lang="en-US" sz="3000" dirty="0" smtClean="0">
                <a:latin typeface="Times New Roman" panose="02020603050405020304" charset="0"/>
                <a:cs typeface="Times New Roman" panose="02020603050405020304" charset="0"/>
              </a:rPr>
              <a:t>. Sau </a:t>
            </a:r>
            <a:r>
              <a:rPr lang="en-US" sz="3000" dirty="0" err="1" smtClean="0">
                <a:latin typeface="Times New Roman" panose="02020603050405020304" charset="0"/>
                <a:cs typeface="Times New Roman" panose="02020603050405020304" charset="0"/>
              </a:rPr>
              <a:t>khi</a:t>
            </a:r>
            <a:r>
              <a:rPr lang="en-US" sz="3000" dirty="0" smtClean="0">
                <a:latin typeface="Times New Roman" panose="02020603050405020304" charset="0"/>
                <a:cs typeface="Times New Roman" panose="02020603050405020304" charset="0"/>
              </a:rPr>
              <a:t> qua </a:t>
            </a:r>
            <a:r>
              <a:rPr lang="en-US" sz="3000" dirty="0" err="1" smtClean="0">
                <a:latin typeface="Times New Roman" panose="02020603050405020304" charset="0"/>
                <a:cs typeface="Times New Roman" panose="02020603050405020304" charset="0"/>
              </a:rPr>
              <a:t>tuổi</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dậy</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thì</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bạn</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sẽ</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không</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tăng</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chiều</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cao</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nữa</a:t>
            </a:r>
            <a:r>
              <a:rPr lang="en-US" sz="3000" dirty="0" smtClean="0">
                <a:latin typeface="Times New Roman" panose="02020603050405020304" charset="0"/>
                <a:cs typeface="Times New Roman" panose="02020603050405020304" charset="0"/>
              </a:rPr>
              <a:t>.</a:t>
            </a:r>
          </a:p>
        </p:txBody>
      </p:sp>
      <p:sp>
        <p:nvSpPr>
          <p:cNvPr id="5" name="Rounded Rectangle 4"/>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r>
              <a:rPr lang="en-US" sz="1200" b="1" i="1" dirty="0" smtClean="0">
                <a:latin typeface="Arial" panose="020B0604020202020204" pitchFamily="34" charset="0"/>
                <a:cs typeface="Arial" panose="020B0604020202020204" pitchFamily="34" charset="0"/>
              </a:rPr>
              <a:t>NOTE:</a:t>
            </a:r>
          </a:p>
          <a:p>
            <a:r>
              <a:rPr lang="en-US" sz="1200" i="1" dirty="0" smtClean="0">
                <a:latin typeface="Arial" panose="020B0604020202020204" pitchFamily="34" charset="0"/>
                <a:cs typeface="Arial" panose="020B0604020202020204" pitchFamily="34" charset="0"/>
              </a:rPr>
              <a:t>To change images on this slide, select a picture and delete it. Then click the Insert Picture icon</a:t>
            </a:r>
          </a:p>
          <a:p>
            <a:r>
              <a:rPr lang="en-US" sz="1200" i="1" dirty="0" smtClean="0">
                <a:latin typeface="Arial" panose="020B0604020202020204" pitchFamily="34" charset="0"/>
                <a:cs typeface="Arial" panose="020B0604020202020204" pitchFamily="34" charset="0"/>
              </a:rPr>
              <a:t>in the placeholder to insert your own image.</a:t>
            </a:r>
          </a:p>
        </p:txBody>
      </p:sp>
      <p:sp>
        <p:nvSpPr>
          <p:cNvPr id="4" name="TextBox 3"/>
          <p:cNvSpPr txBox="1"/>
          <p:nvPr/>
        </p:nvSpPr>
        <p:spPr>
          <a:xfrm>
            <a:off x="6530340" y="588010"/>
            <a:ext cx="5814060" cy="4399915"/>
          </a:xfrm>
          <a:prstGeom prst="rect">
            <a:avLst/>
          </a:prstGeom>
          <a:noFill/>
        </p:spPr>
        <p:txBody>
          <a:bodyPr wrap="square" rtlCol="0">
            <a:spAutoFit/>
          </a:bodyPr>
          <a:lstStyle/>
          <a:p>
            <a:r>
              <a:rPr lang="en-US" u="sng" dirty="0">
                <a:solidFill>
                  <a:srgbClr val="FF0000"/>
                </a:solidFill>
              </a:rPr>
              <a:t>LƯU Ý</a:t>
            </a:r>
            <a:r>
              <a:rPr lang="en-US" sz="2800" dirty="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Tùy</a:t>
            </a:r>
            <a:r>
              <a:rPr lang="en-US" sz="2800" dirty="0" smtClean="0">
                <a:latin typeface="Times New Roman" panose="02020603050405020304" charset="0"/>
                <a:cs typeface="Times New Roman" panose="02020603050405020304" charset="0"/>
              </a:rPr>
              <a:t> vào </a:t>
            </a:r>
            <a:r>
              <a:rPr lang="en-US" sz="2800" dirty="0" err="1" smtClean="0">
                <a:latin typeface="Times New Roman" panose="02020603050405020304" charset="0"/>
                <a:cs typeface="Times New Roman" panose="02020603050405020304" charset="0"/>
              </a:rPr>
              <a:t>gien</a:t>
            </a:r>
            <a:r>
              <a:rPr lang="en-US" sz="2800" dirty="0" smtClean="0">
                <a:latin typeface="Times New Roman" panose="02020603050405020304" charset="0"/>
                <a:cs typeface="Times New Roman" panose="02020603050405020304" charset="0"/>
              </a:rPr>
              <a:t> di </a:t>
            </a:r>
            <a:r>
              <a:rPr lang="en-US" sz="2800" dirty="0" err="1" smtClean="0">
                <a:latin typeface="Times New Roman" panose="02020603050405020304" charset="0"/>
                <a:cs typeface="Times New Roman" panose="02020603050405020304" charset="0"/>
              </a:rPr>
              <a:t>truyền</a:t>
            </a:r>
            <a:r>
              <a:rPr lang="en-US" sz="2800" dirty="0">
                <a:latin typeface="Times New Roman" panose="02020603050405020304" charset="0"/>
                <a:cs typeface="Times New Roman" panose="02020603050405020304" charset="0"/>
              </a:rPr>
              <a:t> </a:t>
            </a:r>
            <a:r>
              <a:rPr lang="en-US" sz="2800" dirty="0" smtClean="0">
                <a:latin typeface="Times New Roman" panose="02020603050405020304" charset="0"/>
                <a:cs typeface="Times New Roman" panose="02020603050405020304" charset="0"/>
              </a:rPr>
              <a:t>từ </a:t>
            </a:r>
            <a:r>
              <a:rPr lang="en-US" sz="2800" dirty="0" err="1" smtClean="0">
                <a:latin typeface="Times New Roman" panose="02020603050405020304" charset="0"/>
                <a:cs typeface="Times New Roman" panose="02020603050405020304" charset="0"/>
              </a:rPr>
              <a:t>bố</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mẹ</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chiều</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cao</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khi</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trưởng</a:t>
            </a:r>
            <a:r>
              <a:rPr lang="en-US" sz="2800" dirty="0" smtClean="0">
                <a:latin typeface="Times New Roman" panose="02020603050405020304" charset="0"/>
                <a:cs typeface="Times New Roman" panose="02020603050405020304" charset="0"/>
              </a:rPr>
              <a:t> thành của các </a:t>
            </a:r>
            <a:r>
              <a:rPr lang="en-US" sz="2800" dirty="0" err="1" smtClean="0">
                <a:latin typeface="Times New Roman" panose="02020603050405020304" charset="0"/>
                <a:cs typeface="Times New Roman" panose="02020603050405020304" charset="0"/>
              </a:rPr>
              <a:t>bạn</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sẽ</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khác</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nhau</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Tuy</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nhiên</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điều</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ấy</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không</a:t>
            </a:r>
            <a:r>
              <a:rPr lang="en-US" sz="2800" dirty="0" smtClean="0">
                <a:latin typeface="Times New Roman" panose="02020603050405020304" charset="0"/>
                <a:cs typeface="Times New Roman" panose="02020603050405020304" charset="0"/>
              </a:rPr>
              <a:t> có </a:t>
            </a:r>
            <a:r>
              <a:rPr lang="en-US" sz="2800" dirty="0" err="1" smtClean="0">
                <a:latin typeface="Times New Roman" panose="02020603050405020304" charset="0"/>
                <a:cs typeface="Times New Roman" panose="02020603050405020304" charset="0"/>
              </a:rPr>
              <a:t>nghĩa</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nếu</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bố</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mẹ</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không</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cao</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thì</a:t>
            </a:r>
            <a:r>
              <a:rPr lang="en-US" sz="2800" dirty="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chắc</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chắn</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mình</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sẽ</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thấp</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còi</a:t>
            </a:r>
            <a:r>
              <a:rPr lang="en-US" sz="2800" dirty="0" smtClean="0">
                <a:latin typeface="Times New Roman" panose="02020603050405020304" charset="0"/>
                <a:cs typeface="Times New Roman" panose="02020603050405020304" charset="0"/>
              </a:rPr>
              <a:t>. </a:t>
            </a:r>
            <a:r>
              <a:rPr lang="en-US" sz="2800" dirty="0" err="1" smtClean="0">
                <a:latin typeface="Times New Roman" panose="02020603050405020304" charset="0"/>
                <a:cs typeface="Times New Roman" panose="02020603050405020304" charset="0"/>
              </a:rPr>
              <a:t>Để</a:t>
            </a:r>
            <a:r>
              <a:rPr lang="en-US" sz="2800" dirty="0" smtClean="0">
                <a:latin typeface="Times New Roman" panose="02020603050405020304" charset="0"/>
                <a:cs typeface="Times New Roman" panose="02020603050405020304" charset="0"/>
              </a:rPr>
              <a:t> </a:t>
            </a:r>
            <a:r>
              <a:rPr lang="en-US" sz="2800" dirty="0">
                <a:latin typeface="Times New Roman" panose="02020603050405020304" charset="0"/>
                <a:cs typeface="Times New Roman" panose="02020603050405020304" charset="0"/>
              </a:rPr>
              <a:t>đạt được </a:t>
            </a:r>
            <a:r>
              <a:rPr lang="en-US" sz="2800" dirty="0" err="1">
                <a:latin typeface="Times New Roman" panose="02020603050405020304" charset="0"/>
                <a:cs typeface="Times New Roman" panose="02020603050405020304" charset="0"/>
              </a:rPr>
              <a:t>chiều</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cao</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tối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đa</a:t>
            </a:r>
            <a:r>
              <a:rPr lang="en-US" sz="2800" dirty="0">
                <a:latin typeface="Times New Roman" panose="02020603050405020304" charset="0"/>
                <a:cs typeface="Times New Roman" panose="02020603050405020304" charset="0"/>
              </a:rPr>
              <a:t> của </a:t>
            </a:r>
            <a:r>
              <a:rPr lang="en-US" sz="2800" dirty="0" err="1">
                <a:latin typeface="Times New Roman" panose="02020603050405020304" charset="0"/>
                <a:cs typeface="Times New Roman" panose="02020603050405020304" charset="0"/>
              </a:rPr>
              <a:t>cơ</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thể</a:t>
            </a:r>
            <a:r>
              <a:rPr lang="en-US" sz="2800" dirty="0">
                <a:latin typeface="Times New Roman" panose="02020603050405020304" charset="0"/>
                <a:cs typeface="Times New Roman" panose="02020603050405020304" charset="0"/>
              </a:rPr>
              <a:t>, các </a:t>
            </a:r>
            <a:r>
              <a:rPr lang="en-US" sz="2800" dirty="0" err="1">
                <a:latin typeface="Times New Roman" panose="02020603050405020304" charset="0"/>
                <a:cs typeface="Times New Roman" panose="02020603050405020304" charset="0"/>
              </a:rPr>
              <a:t>bạn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cần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phải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nạp</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đầy</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đủ</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chất</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dinh</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dưỡng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bổ</a:t>
            </a:r>
            <a:r>
              <a:rPr lang="en-US" sz="2800" dirty="0">
                <a:latin typeface="Times New Roman" panose="02020603050405020304" charset="0"/>
                <a:cs typeface="Times New Roman" panose="02020603050405020304" charset="0"/>
              </a:rPr>
              <a:t> sung </a:t>
            </a:r>
            <a:r>
              <a:rPr lang="en-US" sz="2800" dirty="0" err="1" smtClean="0">
                <a:latin typeface="Times New Roman" panose="02020603050405020304" charset="0"/>
                <a:cs typeface="Times New Roman" panose="02020603050405020304" charset="0"/>
              </a:rPr>
              <a:t>canxi</a:t>
            </a:r>
            <a:r>
              <a:rPr lang="en-US" sz="2800" dirty="0" smtClean="0">
                <a:latin typeface="Times New Roman" panose="02020603050405020304" charset="0"/>
                <a:cs typeface="Times New Roman" panose="02020603050405020304" charset="0"/>
              </a:rPr>
              <a:t>, vitamins </a:t>
            </a:r>
            <a:r>
              <a:rPr lang="en-US" sz="2800" dirty="0">
                <a:latin typeface="Times New Roman" panose="02020603050405020304" charset="0"/>
                <a:cs typeface="Times New Roman" panose="02020603050405020304" charset="0"/>
              </a:rPr>
              <a:t>và tích </a:t>
            </a:r>
            <a:r>
              <a:rPr lang="en-US" sz="2800" dirty="0" err="1">
                <a:latin typeface="Times New Roman" panose="02020603050405020304" charset="0"/>
                <a:cs typeface="Times New Roman" panose="02020603050405020304" charset="0"/>
              </a:rPr>
              <a:t>cực</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chơi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thể</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thao</a:t>
            </a:r>
            <a:r>
              <a:rPr lang="en-US" sz="2800" dirty="0">
                <a:latin typeface="Times New Roman" panose="02020603050405020304" charset="0"/>
                <a:cs typeface="Times New Roman" panose="02020603050405020304" charset="0"/>
              </a:rPr>
              <a:t>.</a:t>
            </a:r>
            <a:endParaRPr lang="en-US" sz="2800" u="sng" dirty="0">
              <a:solidFill>
                <a:srgbClr val="FF0000"/>
              </a:solidFill>
              <a:latin typeface="Times New Roman" panose="02020603050405020304" charset="0"/>
              <a:cs typeface="Times New Roman" panose="02020603050405020304" charset="0"/>
            </a:endParaRPr>
          </a:p>
          <a:p>
            <a:endParaRPr lang="en-GB" sz="2800" dirty="0">
              <a:latin typeface="Times New Roman" panose="02020603050405020304" charset="0"/>
              <a:cs typeface="Times New Roman" panose="02020603050405020304" charset="0"/>
            </a:endParaRPr>
          </a:p>
        </p:txBody>
      </p:sp>
      <p:pic>
        <p:nvPicPr>
          <p:cNvPr id="7" name="Picture Placeholder 6"/>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24745" t="1556" r="1933" b="-1556"/>
          <a:stretch>
            <a:fillRect/>
          </a:stretch>
        </p:blipFill>
        <p:spPr>
          <a:xfrm>
            <a:off x="374015" y="152400"/>
            <a:ext cx="6005195" cy="527177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3">
                                            <p:txEl>
                                              <p:pRg st="0" end="0"/>
                                            </p:txEl>
                                          </p:spTgt>
                                        </p:tgtEl>
                                      </p:cBhvr>
                                    </p:animEffect>
                                    <p:set>
                                      <p:cBhvr>
                                        <p:cTn id="2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3">
                                            <p:txEl>
                                              <p:pRg st="1" end="1"/>
                                            </p:txEl>
                                          </p:spTgt>
                                        </p:tgtEl>
                                      </p:cBhvr>
                                    </p:animEffect>
                                    <p:set>
                                      <p:cBhvr>
                                        <p:cTn id="3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ox(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30" y="170180"/>
            <a:ext cx="5393055" cy="1042035"/>
          </a:xfrm>
        </p:spPr>
        <p:txBody>
          <a:bodyPr/>
          <a:lstStyle/>
          <a:p>
            <a:r>
              <a:rPr lang="en-US" sz="3500" dirty="0" smtClean="0">
                <a:solidFill>
                  <a:srgbClr val="FF0000"/>
                </a:solidFill>
                <a:latin typeface="Times New Roman" panose="02020603050405020304" charset="0"/>
                <a:cs typeface="Times New Roman" panose="02020603050405020304" charset="0"/>
              </a:rPr>
              <a:t>THAY ĐỔI CỦA CƠ THỂ</a:t>
            </a:r>
          </a:p>
        </p:txBody>
      </p:sp>
      <p:sp>
        <p:nvSpPr>
          <p:cNvPr id="3" name="Text Placeholder 2"/>
          <p:cNvSpPr>
            <a:spLocks noGrp="1"/>
          </p:cNvSpPr>
          <p:nvPr>
            <p:ph type="body" idx="1"/>
          </p:nvPr>
        </p:nvSpPr>
        <p:spPr>
          <a:xfrm>
            <a:off x="3488690" y="1560195"/>
            <a:ext cx="5486400" cy="914400"/>
          </a:xfrm>
        </p:spPr>
        <p:txBody>
          <a:bodyPr/>
          <a:lstStyle/>
          <a:p>
            <a:r>
              <a:rPr lang="en-US" dirty="0" smtClean="0">
                <a:solidFill>
                  <a:srgbClr val="FF0000"/>
                </a:solidFill>
                <a:latin typeface="Times New Roman" panose="02020603050405020304" charset="0"/>
                <a:cs typeface="Times New Roman" panose="02020603050405020304" charset="0"/>
              </a:rPr>
              <a:t>V</a:t>
            </a:r>
            <a:r>
              <a:rPr lang="en-US" sz="3000" dirty="0" smtClean="0">
                <a:solidFill>
                  <a:srgbClr val="FF0000"/>
                </a:solidFill>
                <a:latin typeface="Times New Roman" panose="02020603050405020304" charset="0"/>
                <a:cs typeface="Times New Roman" panose="02020603050405020304" charset="0"/>
              </a:rPr>
              <a:t>à những </a:t>
            </a:r>
            <a:r>
              <a:rPr lang="en-US" sz="3000" dirty="0" err="1" smtClean="0">
                <a:solidFill>
                  <a:srgbClr val="FF0000"/>
                </a:solidFill>
                <a:latin typeface="Times New Roman" panose="02020603050405020304" charset="0"/>
                <a:cs typeface="Times New Roman" panose="02020603050405020304" charset="0"/>
              </a:rPr>
              <a:t>điều</a:t>
            </a:r>
            <a:r>
              <a:rPr lang="en-US" sz="3000" dirty="0" smtClean="0">
                <a:solidFill>
                  <a:srgbClr val="FF0000"/>
                </a:solidFill>
                <a:latin typeface="Times New Roman" panose="02020603050405020304" charset="0"/>
                <a:cs typeface="Times New Roman" panose="02020603050405020304" charset="0"/>
              </a:rPr>
              <a:t> </a:t>
            </a:r>
            <a:r>
              <a:rPr lang="en-US" sz="3000" dirty="0" err="1" smtClean="0">
                <a:solidFill>
                  <a:srgbClr val="FF0000"/>
                </a:solidFill>
                <a:latin typeface="Times New Roman" panose="02020603050405020304" charset="0"/>
                <a:cs typeface="Times New Roman" panose="02020603050405020304" charset="0"/>
              </a:rPr>
              <a:t>bạn</a:t>
            </a:r>
            <a:r>
              <a:rPr lang="en-US" sz="3000" dirty="0" smtClean="0">
                <a:solidFill>
                  <a:srgbClr val="FF0000"/>
                </a:solidFill>
                <a:latin typeface="Times New Roman" panose="02020603050405020304" charset="0"/>
                <a:cs typeface="Times New Roman" panose="02020603050405020304" charset="0"/>
              </a:rPr>
              <a:t> </a:t>
            </a:r>
            <a:r>
              <a:rPr lang="en-US" sz="3000" dirty="0" err="1" smtClean="0">
                <a:solidFill>
                  <a:srgbClr val="FF0000"/>
                </a:solidFill>
                <a:latin typeface="Times New Roman" panose="02020603050405020304" charset="0"/>
                <a:cs typeface="Times New Roman" panose="02020603050405020304" charset="0"/>
              </a:rPr>
              <a:t>cần</a:t>
            </a:r>
            <a:r>
              <a:rPr lang="en-US" sz="3000" dirty="0" smtClean="0">
                <a:solidFill>
                  <a:srgbClr val="FF0000"/>
                </a:solidFill>
                <a:latin typeface="Times New Roman" panose="02020603050405020304" charset="0"/>
                <a:cs typeface="Times New Roman" panose="02020603050405020304" charset="0"/>
              </a:rPr>
              <a:t> </a:t>
            </a:r>
            <a:r>
              <a:rPr lang="en-US" sz="3000" dirty="0" err="1" smtClean="0">
                <a:solidFill>
                  <a:srgbClr val="FF0000"/>
                </a:solidFill>
                <a:latin typeface="Times New Roman" panose="02020603050405020304" charset="0"/>
                <a:cs typeface="Times New Roman" panose="02020603050405020304" charset="0"/>
              </a:rPr>
              <a:t>chuẩn</a:t>
            </a:r>
            <a:r>
              <a:rPr lang="en-US" sz="3000" dirty="0" smtClean="0">
                <a:solidFill>
                  <a:srgbClr val="FF0000"/>
                </a:solidFill>
                <a:latin typeface="Times New Roman" panose="02020603050405020304" charset="0"/>
                <a:cs typeface="Times New Roman" panose="02020603050405020304" charset="0"/>
              </a:rPr>
              <a:t> </a:t>
            </a:r>
            <a:r>
              <a:rPr lang="en-US" sz="3000" dirty="0" err="1" smtClean="0">
                <a:solidFill>
                  <a:srgbClr val="FF0000"/>
                </a:solidFill>
                <a:latin typeface="Times New Roman" panose="02020603050405020304" charset="0"/>
                <a:cs typeface="Times New Roman" panose="02020603050405020304" charset="0"/>
              </a:rPr>
              <a:t>bị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5" y="92075"/>
            <a:ext cx="11894820" cy="4804410"/>
          </a:xfrm>
        </p:spPr>
        <p:txBody>
          <a:bodyPr>
            <a:normAutofit fontScale="50000" lnSpcReduction="10000"/>
          </a:bodyPr>
          <a:lstStyle/>
          <a:p>
            <a:r>
              <a:rPr lang="en-US" sz="14000">
                <a:solidFill>
                  <a:srgbClr val="C00000"/>
                </a:solidFill>
              </a:rPr>
              <a:t>1. Tuổi dậy thì cả nam và nữ đều bị gì?</a:t>
            </a:r>
          </a:p>
          <a:p>
            <a:r>
              <a:rPr lang="en-US" sz="12000"/>
              <a:t> </a:t>
            </a:r>
            <a:r>
              <a:rPr lang="en-US" sz="8570"/>
              <a:t>- Khi bước vào độ tuổi dậy thì tức là cơ thể bắt đầu tiết hormon . Tùy theo giới tính mà hormon này gây ra những ảnh hưởng đến đến tâm sinh lý của cơ thể :  cơ thể cao lớn và hoàn thiện hơn thì việc tiết hormon này còn gây ra những đặc điểm chung cho cả hai giới như: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45" y="211455"/>
            <a:ext cx="1671320" cy="749935"/>
          </a:xfrm>
        </p:spPr>
        <p:txBody>
          <a:bodyPr/>
          <a:lstStyle/>
          <a:p>
            <a:r>
              <a:rPr lang="en-US" sz="3500" dirty="0" err="1" smtClean="0">
                <a:solidFill>
                  <a:srgbClr val="FF0000"/>
                </a:solidFill>
              </a:rPr>
              <a:t>Mụn</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5" y="1562100"/>
            <a:ext cx="2623185" cy="3472180"/>
          </a:xfrm>
        </p:spPr>
      </p:pic>
      <p:sp>
        <p:nvSpPr>
          <p:cNvPr id="4" name="Content Placeholder 3"/>
          <p:cNvSpPr>
            <a:spLocks noGrp="1"/>
          </p:cNvSpPr>
          <p:nvPr>
            <p:ph sz="half" idx="2"/>
          </p:nvPr>
        </p:nvSpPr>
        <p:spPr>
          <a:xfrm>
            <a:off x="1434465" y="0"/>
            <a:ext cx="10452735" cy="1826260"/>
          </a:xfrm>
        </p:spPr>
        <p:txBody>
          <a:bodyPr>
            <a:noAutofit/>
          </a:bodyPr>
          <a:lstStyle/>
          <a:p>
            <a:pPr marL="0" indent="0" algn="just">
              <a:buNone/>
            </a:pPr>
            <a:r>
              <a:rPr lang="en-US" sz="3000" dirty="0" err="1" smtClean="0">
                <a:latin typeface="Times New Roman" panose="02020603050405020304" charset="0"/>
                <a:cs typeface="Times New Roman" panose="02020603050405020304" charset="0"/>
              </a:rPr>
              <a:t>Mụn</a:t>
            </a:r>
            <a:r>
              <a:rPr lang="en-US" sz="3000" dirty="0" smtClean="0">
                <a:latin typeface="Times New Roman" panose="02020603050405020304" charset="0"/>
                <a:cs typeface="Times New Roman" panose="02020603050405020304" charset="0"/>
              </a:rPr>
              <a:t> ở </a:t>
            </a:r>
            <a:r>
              <a:rPr lang="en-US" sz="3000" dirty="0" err="1" smtClean="0">
                <a:latin typeface="Times New Roman" panose="02020603050405020304" charset="0"/>
                <a:cs typeface="Times New Roman" panose="02020603050405020304" charset="0"/>
              </a:rPr>
              <a:t>tuổi</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dậy</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thì</a:t>
            </a:r>
            <a:r>
              <a:rPr lang="en-US" sz="3000" dirty="0" smtClean="0">
                <a:latin typeface="Times New Roman" panose="02020603050405020304" charset="0"/>
                <a:cs typeface="Times New Roman" panose="02020603050405020304" charset="0"/>
              </a:rPr>
              <a:t> là do </a:t>
            </a:r>
            <a:r>
              <a:rPr lang="en-US" sz="3000" dirty="0" err="1" smtClean="0">
                <a:latin typeface="Times New Roman" panose="02020603050405020304" charset="0"/>
                <a:cs typeface="Times New Roman" panose="02020603050405020304" charset="0"/>
              </a:rPr>
              <a:t>thay</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đổi</a:t>
            </a:r>
            <a:r>
              <a:rPr lang="en-US" sz="3000" dirty="0" smtClean="0">
                <a:latin typeface="Times New Roman" panose="02020603050405020304" charset="0"/>
                <a:cs typeface="Times New Roman" panose="02020603050405020304" charset="0"/>
              </a:rPr>
              <a:t> nội </a:t>
            </a:r>
            <a:r>
              <a:rPr lang="en-US" sz="3000" dirty="0" err="1" smtClean="0">
                <a:latin typeface="Times New Roman" panose="02020603050405020304" charset="0"/>
                <a:cs typeface="Times New Roman" panose="02020603050405020304" charset="0"/>
              </a:rPr>
              <a:t>tiết</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tố</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đột</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ngột</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bên</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trong</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cơ</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thể</a:t>
            </a:r>
            <a:r>
              <a:rPr lang="en-US" sz="3000" dirty="0">
                <a:latin typeface="Times New Roman" panose="02020603050405020304" charset="0"/>
                <a:cs typeface="Times New Roman" panose="02020603050405020304" charset="0"/>
              </a:rPr>
              <a:t> </a:t>
            </a:r>
            <a:r>
              <a:rPr lang="en-US" sz="3000" dirty="0" smtClean="0">
                <a:latin typeface="Times New Roman" panose="02020603050405020304" charset="0"/>
                <a:cs typeface="Times New Roman" panose="02020603050405020304" charset="0"/>
              </a:rPr>
              <a:t>các </a:t>
            </a:r>
            <a:r>
              <a:rPr lang="en-US" sz="3000" dirty="0" err="1" smtClean="0">
                <a:latin typeface="Times New Roman" panose="02020603050405020304" charset="0"/>
                <a:cs typeface="Times New Roman" panose="02020603050405020304" charset="0"/>
              </a:rPr>
              <a:t>bạn</a:t>
            </a:r>
            <a:r>
              <a:rPr lang="en-US" sz="3000" dirty="0">
                <a:latin typeface="Times New Roman" panose="02020603050405020304" charset="0"/>
                <a:cs typeface="Times New Roman" panose="02020603050405020304" charset="0"/>
              </a:rPr>
              <a:t>.</a:t>
            </a:r>
            <a:r>
              <a:rPr lang="en-US" sz="3000" dirty="0" smtClean="0">
                <a:latin typeface="Times New Roman" panose="02020603050405020304" charset="0"/>
                <a:cs typeface="Times New Roman" panose="02020603050405020304" charset="0"/>
              </a:rPr>
              <a:t> </a:t>
            </a:r>
            <a:r>
              <a:rPr lang="en-US" sz="3000" dirty="0" err="1">
                <a:latin typeface="Times New Roman" panose="02020603050405020304" charset="0"/>
                <a:cs typeface="Times New Roman" panose="02020603050405020304" charset="0"/>
              </a:rPr>
              <a:t>V</a:t>
            </a:r>
            <a:r>
              <a:rPr lang="en-US" sz="3000" dirty="0" err="1" smtClean="0">
                <a:latin typeface="Times New Roman" panose="02020603050405020304" charset="0"/>
                <a:cs typeface="Times New Roman" panose="02020603050405020304" charset="0"/>
              </a:rPr>
              <a:t>iệc</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tiết</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bã</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nhờn</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trên</a:t>
            </a:r>
            <a:r>
              <a:rPr lang="en-US" sz="3000" dirty="0" smtClean="0">
                <a:latin typeface="Times New Roman" panose="02020603050405020304" charset="0"/>
                <a:cs typeface="Times New Roman" panose="02020603050405020304" charset="0"/>
              </a:rPr>
              <a:t> da </a:t>
            </a:r>
            <a:r>
              <a:rPr lang="en-US" sz="3000" dirty="0" err="1" smtClean="0">
                <a:latin typeface="Times New Roman" panose="02020603050405020304" charset="0"/>
                <a:cs typeface="Times New Roman" panose="02020603050405020304" charset="0"/>
              </a:rPr>
              <a:t>trở</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nên</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trầm</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trọng</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hơn</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gây</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bít</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lỗ</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chân</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lông</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cộng</a:t>
            </a:r>
            <a:r>
              <a:rPr lang="en-US" sz="3000" dirty="0" smtClean="0">
                <a:latin typeface="Times New Roman" panose="02020603050405020304" charset="0"/>
                <a:cs typeface="Times New Roman" panose="02020603050405020304" charset="0"/>
              </a:rPr>
              <a:t> với vi </a:t>
            </a:r>
            <a:r>
              <a:rPr lang="en-US" sz="3000" dirty="0" err="1" smtClean="0">
                <a:latin typeface="Times New Roman" panose="02020603050405020304" charset="0"/>
                <a:cs typeface="Times New Roman" panose="02020603050405020304" charset="0"/>
              </a:rPr>
              <a:t>khuẩn</a:t>
            </a:r>
            <a:r>
              <a:rPr lang="en-US" sz="3000" dirty="0" smtClean="0">
                <a:latin typeface="Times New Roman" panose="02020603050405020304" charset="0"/>
                <a:cs typeface="Times New Roman" panose="02020603050405020304" charset="0"/>
              </a:rPr>
              <a:t> và </a:t>
            </a:r>
            <a:r>
              <a:rPr lang="en-US" sz="3000" dirty="0" err="1" smtClean="0">
                <a:latin typeface="Times New Roman" panose="02020603050405020304" charset="0"/>
                <a:cs typeface="Times New Roman" panose="02020603050405020304" charset="0"/>
              </a:rPr>
              <a:t>bụi</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bẩn</a:t>
            </a:r>
            <a:r>
              <a:rPr lang="en-US" sz="3000" dirty="0" smtClean="0">
                <a:latin typeface="Times New Roman" panose="02020603050405020304" charset="0"/>
                <a:cs typeface="Times New Roman" panose="02020603050405020304" charset="0"/>
              </a:rPr>
              <a:t> </a:t>
            </a:r>
            <a:r>
              <a:rPr lang="en-US" sz="3000" dirty="0" err="1" smtClean="0">
                <a:latin typeface="Times New Roman" panose="02020603050405020304" charset="0"/>
                <a:cs typeface="Times New Roman" panose="02020603050405020304" charset="0"/>
              </a:rPr>
              <a:t>trên</a:t>
            </a:r>
            <a:r>
              <a:rPr lang="en-US" sz="3000" dirty="0" smtClean="0">
                <a:latin typeface="Times New Roman" panose="02020603050405020304" charset="0"/>
                <a:cs typeface="Times New Roman" panose="02020603050405020304" charset="0"/>
              </a:rPr>
              <a:t> da, </a:t>
            </a:r>
            <a:r>
              <a:rPr lang="en-US" sz="3000" dirty="0" err="1" smtClean="0">
                <a:latin typeface="Times New Roman" panose="02020603050405020304" charset="0"/>
                <a:cs typeface="Times New Roman" panose="02020603050405020304" charset="0"/>
              </a:rPr>
              <a:t>dẫn</a:t>
            </a:r>
            <a:r>
              <a:rPr lang="en-US" sz="3000" dirty="0" smtClean="0">
                <a:latin typeface="Times New Roman" panose="02020603050405020304" charset="0"/>
                <a:cs typeface="Times New Roman" panose="02020603050405020304" charset="0"/>
              </a:rPr>
              <a:t> đến </a:t>
            </a:r>
            <a:r>
              <a:rPr lang="en-US" sz="3000" dirty="0" err="1" smtClean="0">
                <a:latin typeface="Times New Roman" panose="02020603050405020304" charset="0"/>
                <a:cs typeface="Times New Roman" panose="02020603050405020304" charset="0"/>
              </a:rPr>
              <a:t>sự</a:t>
            </a:r>
            <a:r>
              <a:rPr lang="en-US" sz="3000" dirty="0" smtClean="0">
                <a:latin typeface="Times New Roman" panose="02020603050405020304" charset="0"/>
                <a:cs typeface="Times New Roman" panose="02020603050405020304" charset="0"/>
              </a:rPr>
              <a:t> hình thành của </a:t>
            </a:r>
            <a:r>
              <a:rPr lang="en-US" sz="3000" dirty="0" err="1" smtClean="0">
                <a:latin typeface="Times New Roman" panose="02020603050405020304" charset="0"/>
                <a:cs typeface="Times New Roman" panose="02020603050405020304" charset="0"/>
              </a:rPr>
              <a:t>mụn</a:t>
            </a:r>
            <a:r>
              <a:rPr lang="en-US" sz="3000" dirty="0" smtClean="0">
                <a:latin typeface="Times New Roman" panose="02020603050405020304" charset="0"/>
                <a:cs typeface="Times New Roman" panose="02020603050405020304" charset="0"/>
              </a:rPr>
              <a:t>.</a:t>
            </a:r>
            <a:endParaRPr lang="en-US" sz="3000" dirty="0">
              <a:latin typeface="Times New Roman" panose="02020603050405020304" charset="0"/>
              <a:cs typeface="Times New Roman" panose="02020603050405020304" charset="0"/>
            </a:endParaRPr>
          </a:p>
          <a:p>
            <a:pPr marL="0" indent="0">
              <a:buNone/>
            </a:pPr>
            <a:endParaRPr lang="en-US" sz="3000" dirty="0" smtClean="0">
              <a:latin typeface="Times New Roman" panose="02020603050405020304" charset="0"/>
              <a:cs typeface="Times New Roman" panose="02020603050405020304" charset="0"/>
            </a:endParaRPr>
          </a:p>
        </p:txBody>
      </p:sp>
      <p:sp>
        <p:nvSpPr>
          <p:cNvPr id="6" name="TextBox 5"/>
          <p:cNvSpPr txBox="1"/>
          <p:nvPr/>
        </p:nvSpPr>
        <p:spPr>
          <a:xfrm>
            <a:off x="2621915" y="1562100"/>
            <a:ext cx="9356090" cy="953135"/>
          </a:xfrm>
          <a:prstGeom prst="rect">
            <a:avLst/>
          </a:prstGeom>
          <a:noFill/>
        </p:spPr>
        <p:txBody>
          <a:bodyPr wrap="square" rtlCol="0">
            <a:spAutoFit/>
          </a:bodyPr>
          <a:lstStyle/>
          <a:p>
            <a:r>
              <a:rPr lang="en-US" sz="2800" u="sng" dirty="0" smtClean="0">
                <a:solidFill>
                  <a:srgbClr val="FF0000"/>
                </a:solidFill>
                <a:latin typeface="Times New Roman" panose="02020603050405020304" charset="0"/>
                <a:cs typeface="Times New Roman" panose="02020603050405020304" charset="0"/>
              </a:rPr>
              <a:t>PHÒNG NGỪA &amp; ĐIỀU TRỊ</a:t>
            </a:r>
            <a:r>
              <a:rPr lang="en-US" u="sng" dirty="0" smtClean="0">
                <a:solidFill>
                  <a:srgbClr val="FF0000"/>
                </a:solidFill>
              </a:rPr>
              <a:t>:</a:t>
            </a:r>
            <a:r>
              <a:rPr lang="en-US" dirty="0" smtClean="0"/>
              <a:t> </a:t>
            </a:r>
          </a:p>
          <a:p>
            <a:pPr algn="just"/>
            <a:endParaRPr lang="en-GB" sz="2800" dirty="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ox(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uiExpand="1" build="allAtOnce"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92320" cy="932180"/>
          </a:xfrm>
        </p:spPr>
        <p:txBody>
          <a:bodyPr/>
          <a:lstStyle/>
          <a:p>
            <a:r>
              <a:rPr lang="en-US" sz="3500">
                <a:solidFill>
                  <a:srgbClr val="FF0000"/>
                </a:solidFill>
              </a:rPr>
              <a:t>2. Tâm lý tuổi dậy thì </a:t>
            </a:r>
          </a:p>
        </p:txBody>
      </p:sp>
      <p:sp>
        <p:nvSpPr>
          <p:cNvPr id="3" name="Content Placeholder 2"/>
          <p:cNvSpPr>
            <a:spLocks noGrp="1"/>
          </p:cNvSpPr>
          <p:nvPr>
            <p:ph idx="1"/>
          </p:nvPr>
        </p:nvSpPr>
        <p:spPr>
          <a:xfrm>
            <a:off x="298450" y="814705"/>
            <a:ext cx="11892915" cy="2959735"/>
          </a:xfrm>
        </p:spPr>
        <p:txBody>
          <a:bodyPr>
            <a:normAutofit fontScale="25000" lnSpcReduction="20000"/>
          </a:bodyPr>
          <a:lstStyle/>
          <a:p>
            <a:endParaRPr lang="en-US"/>
          </a:p>
          <a:p>
            <a:r>
              <a:rPr lang="en-US" sz="12000"/>
              <a:t>Tuổi dậy thì là thời kỳ chuyển tiếp từ giai đoạn trẻ thơ sang giai đoạn trưởng thành, là thời kỳ trẻ không còn là trẻ con nhưng vẫn chưa là người lớn. Đây là thời kỳ mà bất cứ một thiếu niên nào cũng phải trải qua những biến đổi quan trọng về cơ thể cũng như về tâm hồn.</a:t>
            </a:r>
          </a:p>
          <a:p>
            <a:endParaRPr lang="en-US" sz="12000"/>
          </a:p>
          <a:p>
            <a:endParaRPr lang="en-US"/>
          </a:p>
          <a:p>
            <a:r>
              <a:rPr lang="en-US"/>
              <a:t> </a:t>
            </a:r>
          </a:p>
          <a:p>
            <a:endParaRPr lang="en-US" sz="1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 y="107950"/>
            <a:ext cx="4228465" cy="1082675"/>
          </a:xfrm>
        </p:spPr>
        <p:txBody>
          <a:bodyPr/>
          <a:lstStyle/>
          <a:p>
            <a:r>
              <a:rPr lang="en-US">
                <a:solidFill>
                  <a:srgbClr val="FF0000"/>
                </a:solidFill>
                <a:sym typeface="+mn-ea"/>
              </a:rPr>
              <a:t>2. Tâm lý tuổi dậy thì </a:t>
            </a:r>
            <a:r>
              <a:rPr lang="en-US">
                <a:solidFill>
                  <a:srgbClr val="FF0000"/>
                </a:solidFill>
              </a:rPr>
              <a:t/>
            </a:r>
            <a:br>
              <a:rPr lang="en-US">
                <a:solidFill>
                  <a:srgbClr val="FF0000"/>
                </a:solidFill>
              </a:rPr>
            </a:br>
            <a:endParaRPr lang="en-US"/>
          </a:p>
        </p:txBody>
      </p:sp>
      <p:sp>
        <p:nvSpPr>
          <p:cNvPr id="3" name="Content Placeholder 2"/>
          <p:cNvSpPr>
            <a:spLocks noGrp="1"/>
          </p:cNvSpPr>
          <p:nvPr>
            <p:ph idx="1"/>
          </p:nvPr>
        </p:nvSpPr>
        <p:spPr>
          <a:xfrm>
            <a:off x="206375" y="632460"/>
            <a:ext cx="11985625" cy="4914265"/>
          </a:xfrm>
        </p:spPr>
        <p:txBody>
          <a:bodyPr>
            <a:noAutofit/>
          </a:bodyPr>
          <a:lstStyle/>
          <a:p>
            <a:pPr marL="0" indent="0">
              <a:buNone/>
            </a:pPr>
            <a:r>
              <a:rPr lang="en-US" sz="3000">
                <a:latin typeface="Times New Roman" panose="02020603050405020304" charset="0"/>
                <a:cs typeface="Times New Roman" panose="02020603050405020304" charset="0"/>
                <a:sym typeface="+mn-ea"/>
              </a:rPr>
              <a:t>Những thay đổi tâm lý khi trẻ dậy thì</a:t>
            </a:r>
            <a:endParaRPr lang="en-US" sz="3000">
              <a:latin typeface="Times New Roman" panose="02020603050405020304" charset="0"/>
              <a:cs typeface="Times New Roman" panose="02020603050405020304" charset="0"/>
            </a:endParaRPr>
          </a:p>
          <a:p>
            <a:r>
              <a:rPr lang="en-US" sz="3000">
                <a:latin typeface="Times New Roman" panose="02020603050405020304" charset="0"/>
                <a:cs typeface="Times New Roman" panose="02020603050405020304" charset="0"/>
                <a:sym typeface="+mn-ea"/>
              </a:rPr>
              <a:t>Từ thời mẫu giáo, các bạn đã biết phân biệt bạn trai và bạn gái. Thậm chí trẻ còn biết trêu đùa, ghép đôi bạn trai này với một bạn gái khác. Nhưng đó chỉ là sự phân biệt mang tính bản năng cũng như sự bắt chước người lớn. Khi chơi đùa hoặc thậm chí nằm ngủ với nhau, các bạn hoàn toàn không có suy nghĩ hay cảm nhận gì cả. Lúc này, tâm sinh lý của các bạn trai và bạn gái là như nhau, không có sự khác biệt.</a:t>
            </a:r>
            <a:endParaRPr lang="en-US" sz="3000">
              <a:latin typeface="Times New Roman" panose="02020603050405020304" charset="0"/>
              <a:cs typeface="Times New Roman" panose="02020603050405020304" charset="0"/>
            </a:endParaRPr>
          </a:p>
          <a:p>
            <a:r>
              <a:rPr lang="en-US" sz="3000">
                <a:latin typeface="Times New Roman" panose="02020603050405020304" charset="0"/>
                <a:cs typeface="Times New Roman" panose="02020603050405020304" charset="0"/>
                <a:sym typeface="+mn-ea"/>
              </a:rPr>
              <a:t>Từ 6-10 tuổi, các bạn đã có sự phân biệt rõ hơn về giới. Tuy nhiên, những cảm xúc bị thu hút hay hấp dẫn của hai phái vẫn chưa hình thành.</a:t>
            </a:r>
            <a:endParaRPr lang="en-US" sz="3000">
              <a:latin typeface="Times New Roman" panose="02020603050405020304" charset="0"/>
              <a:cs typeface="Times New Roman" panose="02020603050405020304" charset="0"/>
            </a:endParaRPr>
          </a:p>
          <a:p>
            <a:endParaRPr lang="en-US" sz="30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0</TotalTime>
  <Words>1452</Words>
  <Application>Microsoft Office PowerPoint</Application>
  <PresentationFormat>Widescreen</PresentationFormat>
  <Paragraphs>81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Times New Roman</vt:lpstr>
      <vt:lpstr>Children Friends 16x9</vt:lpstr>
      <vt:lpstr>CHUYÊN ĐỀ : Giáo Dục Giới Tính Tuổi Dậy Thì</vt:lpstr>
      <vt:lpstr>PowerPoint Presentation</vt:lpstr>
      <vt:lpstr>Tuổi dậy thì là gì?</vt:lpstr>
      <vt:lpstr>Chiều Cao</vt:lpstr>
      <vt:lpstr>THAY ĐỔI CỦA CƠ THỂ</vt:lpstr>
      <vt:lpstr>PowerPoint Presentation</vt:lpstr>
      <vt:lpstr>Mụn</vt:lpstr>
      <vt:lpstr>2. Tâm lý tuổi dậy thì </vt:lpstr>
      <vt:lpstr>2. Tâm lý tuổi dậy thì  </vt:lpstr>
      <vt:lpstr>2. Tâm lý tuổi dậy thì  </vt:lpstr>
      <vt:lpstr>3. Những khó khăn về tâm lý tuổi dậy thì</vt:lpstr>
      <vt:lpstr>3. Những khó khăn về tâm lý tuổi dậy thì</vt:lpstr>
      <vt:lpstr>3. Những khó khăn về tâm lý tuổi dậy thì</vt:lpstr>
      <vt:lpstr>3. Những khó khăn về tâm lý tuổi dậy thì</vt:lpstr>
      <vt:lpstr>3. Những khó khăn về tâm lý tuổi dậy thì</vt:lpstr>
      <vt:lpstr>Cảm giác bất an, tự ti, không an toàn</vt:lpstr>
      <vt:lpstr>Cảm giác bất an, tự ti, không an toàn</vt:lpstr>
      <vt:lpstr>PowerPoint Presentation</vt:lpstr>
      <vt:lpstr>Chúc các bạn sẽ có một khoảng thời gian dậy thì vui tươi và lành mạnh!!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17</cp:revision>
  <dcterms:created xsi:type="dcterms:W3CDTF">2015-10-06T13:07:00Z</dcterms:created>
  <dcterms:modified xsi:type="dcterms:W3CDTF">2020-12-16T12:18:39Z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KSOProductBuildVer">
    <vt:lpwstr>1033-11.2.0.9906</vt:lpwstr>
  </property>
</Properties>
</file>